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488" r:id="rId2"/>
    <p:sldId id="665" r:id="rId3"/>
    <p:sldId id="692" r:id="rId4"/>
    <p:sldId id="694" r:id="rId5"/>
    <p:sldId id="695" r:id="rId6"/>
    <p:sldId id="697" r:id="rId7"/>
    <p:sldId id="777" r:id="rId8"/>
    <p:sldId id="702" r:id="rId9"/>
    <p:sldId id="706" r:id="rId10"/>
    <p:sldId id="775" r:id="rId11"/>
    <p:sldId id="748" r:id="rId12"/>
    <p:sldId id="655" r:id="rId13"/>
    <p:sldId id="761" r:id="rId14"/>
    <p:sldId id="760" r:id="rId15"/>
    <p:sldId id="765" r:id="rId16"/>
    <p:sldId id="766" r:id="rId17"/>
    <p:sldId id="771" r:id="rId18"/>
    <p:sldId id="767" r:id="rId19"/>
    <p:sldId id="774" r:id="rId20"/>
    <p:sldId id="750" r:id="rId21"/>
    <p:sldId id="758" r:id="rId22"/>
    <p:sldId id="769" r:id="rId23"/>
    <p:sldId id="648" r:id="rId24"/>
  </p:sldIdLst>
  <p:sldSz cx="9144000" cy="6858000" type="screen4x3"/>
  <p:notesSz cx="6858000" cy="92075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2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2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2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2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2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2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2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2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2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0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DED"/>
    <a:srgbClr val="E8E9FB"/>
    <a:srgbClr val="E2E2FB"/>
    <a:srgbClr val="9E9EB4"/>
    <a:srgbClr val="F4F4F4"/>
    <a:srgbClr val="324A85"/>
    <a:srgbClr val="302685"/>
    <a:srgbClr val="8DA8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49" autoAdjust="0"/>
    <p:restoredTop sz="99219" autoAdjust="0"/>
  </p:normalViewPr>
  <p:slideViewPr>
    <p:cSldViewPr>
      <p:cViewPr>
        <p:scale>
          <a:sx n="80" d="100"/>
          <a:sy n="80" d="100"/>
        </p:scale>
        <p:origin x="-1208" y="-3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3816"/>
    </p:cViewPr>
  </p:sorterViewPr>
  <p:notesViewPr>
    <p:cSldViewPr>
      <p:cViewPr>
        <p:scale>
          <a:sx n="100" d="100"/>
          <a:sy n="100" d="100"/>
        </p:scale>
        <p:origin x="-192" y="1080"/>
      </p:cViewPr>
      <p:guideLst>
        <p:guide orient="horz" pos="290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Macintosh%20HD:Users:mlindell:Documents:%20MiscProjects:MiscellaneousPresentations:NationalHurricaneConference:NatHurrConf2010:HurrTrackMean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oleObject" Target="Macintosh%20HD:Users:mlindell:Documents:%20MiscProjects:MiscellaneousPresentations:NationalHurricaneConference:NatHurrConf2010:HurrTrackMean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oleObject" Target="Macintosh%20HD:Users:mlindell:Desktop:%20Inbox:0.TristanDissertation:NaturalHazardsOriginal:StrikeProbFigure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dk2" tx1="lt1" bg2="dk1" tx2="lt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98940501137226"/>
          <c:y val="0.184651265038571"/>
          <c:w val="0.896481388120856"/>
          <c:h val="0.541068388025101"/>
        </c:manualLayout>
      </c:layout>
      <c:lineChart>
        <c:grouping val="standard"/>
        <c:varyColors val="0"/>
        <c:ser>
          <c:idx val="0"/>
          <c:order val="0"/>
          <c:tx>
            <c:strRef>
              <c:f>SPxTrkInfo!$C$1</c:f>
              <c:strCache>
                <c:ptCount val="1"/>
                <c:pt idx="0">
                  <c:v>Track Only</c:v>
                </c:pt>
              </c:strCache>
            </c:strRef>
          </c:tx>
          <c:spPr>
            <a:ln>
              <a:solidFill>
                <a:srgbClr val="000000"/>
              </a:solidFill>
            </a:ln>
          </c:spPr>
          <c:marker>
            <c:spPr>
              <a:solidFill>
                <a:srgbClr val="000000"/>
              </a:solidFill>
              <a:ln>
                <a:solidFill>
                  <a:srgbClr val="000000"/>
                </a:solidFill>
              </a:ln>
            </c:spPr>
          </c:marker>
          <c:cat>
            <c:multiLvlStrRef>
              <c:f>SPxTrkInfo!$A$2:$B$33</c:f>
              <c:multiLvlStrCache>
                <c:ptCount val="32"/>
                <c:lvl>
                  <c:pt idx="0">
                    <c:v>E</c:v>
                  </c:pt>
                  <c:pt idx="1">
                    <c:v>SE</c:v>
                  </c:pt>
                  <c:pt idx="2">
                    <c:v>S</c:v>
                  </c:pt>
                  <c:pt idx="3">
                    <c:v>SW</c:v>
                  </c:pt>
                  <c:pt idx="4">
                    <c:v>W</c:v>
                  </c:pt>
                  <c:pt idx="5">
                    <c:v>NW</c:v>
                  </c:pt>
                  <c:pt idx="6">
                    <c:v>N</c:v>
                  </c:pt>
                  <c:pt idx="7">
                    <c:v>NE</c:v>
                  </c:pt>
                  <c:pt idx="8">
                    <c:v>SE</c:v>
                  </c:pt>
                  <c:pt idx="9">
                    <c:v>S</c:v>
                  </c:pt>
                  <c:pt idx="10">
                    <c:v>SW</c:v>
                  </c:pt>
                  <c:pt idx="11">
                    <c:v>W</c:v>
                  </c:pt>
                  <c:pt idx="12">
                    <c:v>NW</c:v>
                  </c:pt>
                  <c:pt idx="13">
                    <c:v>N</c:v>
                  </c:pt>
                  <c:pt idx="14">
                    <c:v>NE</c:v>
                  </c:pt>
                  <c:pt idx="15">
                    <c:v>E</c:v>
                  </c:pt>
                  <c:pt idx="16">
                    <c:v>S</c:v>
                  </c:pt>
                  <c:pt idx="17">
                    <c:v>SW</c:v>
                  </c:pt>
                  <c:pt idx="18">
                    <c:v>W</c:v>
                  </c:pt>
                  <c:pt idx="19">
                    <c:v>NW</c:v>
                  </c:pt>
                  <c:pt idx="20">
                    <c:v>N</c:v>
                  </c:pt>
                  <c:pt idx="21">
                    <c:v>NE</c:v>
                  </c:pt>
                  <c:pt idx="22">
                    <c:v>E</c:v>
                  </c:pt>
                  <c:pt idx="23">
                    <c:v>SE</c:v>
                  </c:pt>
                  <c:pt idx="24">
                    <c:v>SW</c:v>
                  </c:pt>
                  <c:pt idx="25">
                    <c:v>W</c:v>
                  </c:pt>
                  <c:pt idx="26">
                    <c:v>NW</c:v>
                  </c:pt>
                  <c:pt idx="27">
                    <c:v>N</c:v>
                  </c:pt>
                  <c:pt idx="28">
                    <c:v>NE</c:v>
                  </c:pt>
                  <c:pt idx="29">
                    <c:v>E</c:v>
                  </c:pt>
                  <c:pt idx="30">
                    <c:v>SE</c:v>
                  </c:pt>
                  <c:pt idx="31">
                    <c:v>S</c:v>
                  </c:pt>
                </c:lvl>
                <c:lvl>
                  <c:pt idx="0">
                    <c:v>W</c:v>
                  </c:pt>
                  <c:pt idx="1">
                    <c:v>W</c:v>
                  </c:pt>
                  <c:pt idx="2">
                    <c:v>W</c:v>
                  </c:pt>
                  <c:pt idx="3">
                    <c:v>W</c:v>
                  </c:pt>
                  <c:pt idx="4">
                    <c:v>W</c:v>
                  </c:pt>
                  <c:pt idx="5">
                    <c:v>W</c:v>
                  </c:pt>
                  <c:pt idx="6">
                    <c:v>W</c:v>
                  </c:pt>
                  <c:pt idx="7">
                    <c:v>W</c:v>
                  </c:pt>
                  <c:pt idx="8">
                    <c:v>NW</c:v>
                  </c:pt>
                  <c:pt idx="9">
                    <c:v>NW</c:v>
                  </c:pt>
                  <c:pt idx="10">
                    <c:v>NW</c:v>
                  </c:pt>
                  <c:pt idx="11">
                    <c:v>NW</c:v>
                  </c:pt>
                  <c:pt idx="12">
                    <c:v>NW</c:v>
                  </c:pt>
                  <c:pt idx="13">
                    <c:v>NW</c:v>
                  </c:pt>
                  <c:pt idx="14">
                    <c:v>NW</c:v>
                  </c:pt>
                  <c:pt idx="15">
                    <c:v>NW</c:v>
                  </c:pt>
                  <c:pt idx="16">
                    <c:v>N</c:v>
                  </c:pt>
                  <c:pt idx="17">
                    <c:v>N</c:v>
                  </c:pt>
                  <c:pt idx="18">
                    <c:v>N</c:v>
                  </c:pt>
                  <c:pt idx="19">
                    <c:v>N</c:v>
                  </c:pt>
                  <c:pt idx="20">
                    <c:v>N</c:v>
                  </c:pt>
                  <c:pt idx="21">
                    <c:v>N</c:v>
                  </c:pt>
                  <c:pt idx="22">
                    <c:v>N</c:v>
                  </c:pt>
                  <c:pt idx="23">
                    <c:v>N</c:v>
                  </c:pt>
                  <c:pt idx="24">
                    <c:v>NE</c:v>
                  </c:pt>
                  <c:pt idx="25">
                    <c:v>NE</c:v>
                  </c:pt>
                  <c:pt idx="26">
                    <c:v>NE</c:v>
                  </c:pt>
                  <c:pt idx="27">
                    <c:v>NE</c:v>
                  </c:pt>
                  <c:pt idx="28">
                    <c:v>NE</c:v>
                  </c:pt>
                  <c:pt idx="29">
                    <c:v>NE</c:v>
                  </c:pt>
                  <c:pt idx="30">
                    <c:v>NE</c:v>
                  </c:pt>
                  <c:pt idx="31">
                    <c:v>NE</c:v>
                  </c:pt>
                </c:lvl>
              </c:multiLvlStrCache>
            </c:multiLvlStrRef>
          </c:cat>
          <c:val>
            <c:numRef>
              <c:f>SPxTrkInfo!$C$2:$C$33</c:f>
              <c:numCache>
                <c:formatCode>####.0000</c:formatCode>
                <c:ptCount val="32"/>
                <c:pt idx="0">
                  <c:v>0.0333333333333333</c:v>
                </c:pt>
                <c:pt idx="1">
                  <c:v>0.0611111111111111</c:v>
                </c:pt>
                <c:pt idx="2">
                  <c:v>0.255555555555556</c:v>
                </c:pt>
                <c:pt idx="3">
                  <c:v>0.3</c:v>
                </c:pt>
                <c:pt idx="4">
                  <c:v>0.722222222222222</c:v>
                </c:pt>
                <c:pt idx="5">
                  <c:v>0.483333333333333</c:v>
                </c:pt>
                <c:pt idx="6">
                  <c:v>0.138888888888889</c:v>
                </c:pt>
                <c:pt idx="7">
                  <c:v>0.05</c:v>
                </c:pt>
                <c:pt idx="8">
                  <c:v>0.05</c:v>
                </c:pt>
                <c:pt idx="9">
                  <c:v>0.0944444444444444</c:v>
                </c:pt>
                <c:pt idx="10">
                  <c:v>0.133333333333333</c:v>
                </c:pt>
                <c:pt idx="11">
                  <c:v>0.433333333333333</c:v>
                </c:pt>
                <c:pt idx="12">
                  <c:v>0.8</c:v>
                </c:pt>
                <c:pt idx="13">
                  <c:v>0.528333333333333</c:v>
                </c:pt>
                <c:pt idx="14">
                  <c:v>0.183333333333333</c:v>
                </c:pt>
                <c:pt idx="15">
                  <c:v>0.0677777777777778</c:v>
                </c:pt>
                <c:pt idx="16">
                  <c:v>0.0333333333333333</c:v>
                </c:pt>
                <c:pt idx="17">
                  <c:v>0.0388888888888889</c:v>
                </c:pt>
                <c:pt idx="18">
                  <c:v>0.0833333333333333</c:v>
                </c:pt>
                <c:pt idx="19">
                  <c:v>0.355555555555555</c:v>
                </c:pt>
                <c:pt idx="20">
                  <c:v>0.811111111111111</c:v>
                </c:pt>
                <c:pt idx="21">
                  <c:v>0.7</c:v>
                </c:pt>
                <c:pt idx="22">
                  <c:v>0.116666666666667</c:v>
                </c:pt>
                <c:pt idx="23">
                  <c:v>0.0833333333333333</c:v>
                </c:pt>
                <c:pt idx="24">
                  <c:v>0.04</c:v>
                </c:pt>
                <c:pt idx="25">
                  <c:v>0.0388888888888889</c:v>
                </c:pt>
                <c:pt idx="26">
                  <c:v>0.138888888888889</c:v>
                </c:pt>
                <c:pt idx="27">
                  <c:v>0.833333333333333</c:v>
                </c:pt>
                <c:pt idx="28">
                  <c:v>0.75</c:v>
                </c:pt>
                <c:pt idx="29">
                  <c:v>0.472222222222222</c:v>
                </c:pt>
                <c:pt idx="30">
                  <c:v>0.169444444444444</c:v>
                </c:pt>
                <c:pt idx="31">
                  <c:v>0.113888888888889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SPxTrkInfo!$D$1</c:f>
              <c:strCache>
                <c:ptCount val="1"/>
                <c:pt idx="0">
                  <c:v>Cone Only</c:v>
                </c:pt>
              </c:strCache>
            </c:strRef>
          </c:tx>
          <c:spPr>
            <a:ln>
              <a:solidFill>
                <a:srgbClr val="000000"/>
              </a:solidFill>
            </a:ln>
          </c:spPr>
          <c:marker>
            <c:spPr>
              <a:solidFill>
                <a:srgbClr val="FFFFFF"/>
              </a:solidFill>
              <a:ln>
                <a:solidFill>
                  <a:srgbClr val="000000"/>
                </a:solidFill>
              </a:ln>
            </c:spPr>
          </c:marker>
          <c:cat>
            <c:multiLvlStrRef>
              <c:f>SPxTrkInfo!$A$2:$B$33</c:f>
              <c:multiLvlStrCache>
                <c:ptCount val="32"/>
                <c:lvl>
                  <c:pt idx="0">
                    <c:v>E</c:v>
                  </c:pt>
                  <c:pt idx="1">
                    <c:v>SE</c:v>
                  </c:pt>
                  <c:pt idx="2">
                    <c:v>S</c:v>
                  </c:pt>
                  <c:pt idx="3">
                    <c:v>SW</c:v>
                  </c:pt>
                  <c:pt idx="4">
                    <c:v>W</c:v>
                  </c:pt>
                  <c:pt idx="5">
                    <c:v>NW</c:v>
                  </c:pt>
                  <c:pt idx="6">
                    <c:v>N</c:v>
                  </c:pt>
                  <c:pt idx="7">
                    <c:v>NE</c:v>
                  </c:pt>
                  <c:pt idx="8">
                    <c:v>SE</c:v>
                  </c:pt>
                  <c:pt idx="9">
                    <c:v>S</c:v>
                  </c:pt>
                  <c:pt idx="10">
                    <c:v>SW</c:v>
                  </c:pt>
                  <c:pt idx="11">
                    <c:v>W</c:v>
                  </c:pt>
                  <c:pt idx="12">
                    <c:v>NW</c:v>
                  </c:pt>
                  <c:pt idx="13">
                    <c:v>N</c:v>
                  </c:pt>
                  <c:pt idx="14">
                    <c:v>NE</c:v>
                  </c:pt>
                  <c:pt idx="15">
                    <c:v>E</c:v>
                  </c:pt>
                  <c:pt idx="16">
                    <c:v>S</c:v>
                  </c:pt>
                  <c:pt idx="17">
                    <c:v>SW</c:v>
                  </c:pt>
                  <c:pt idx="18">
                    <c:v>W</c:v>
                  </c:pt>
                  <c:pt idx="19">
                    <c:v>NW</c:v>
                  </c:pt>
                  <c:pt idx="20">
                    <c:v>N</c:v>
                  </c:pt>
                  <c:pt idx="21">
                    <c:v>NE</c:v>
                  </c:pt>
                  <c:pt idx="22">
                    <c:v>E</c:v>
                  </c:pt>
                  <c:pt idx="23">
                    <c:v>SE</c:v>
                  </c:pt>
                  <c:pt idx="24">
                    <c:v>SW</c:v>
                  </c:pt>
                  <c:pt idx="25">
                    <c:v>W</c:v>
                  </c:pt>
                  <c:pt idx="26">
                    <c:v>NW</c:v>
                  </c:pt>
                  <c:pt idx="27">
                    <c:v>N</c:v>
                  </c:pt>
                  <c:pt idx="28">
                    <c:v>NE</c:v>
                  </c:pt>
                  <c:pt idx="29">
                    <c:v>E</c:v>
                  </c:pt>
                  <c:pt idx="30">
                    <c:v>SE</c:v>
                  </c:pt>
                  <c:pt idx="31">
                    <c:v>S</c:v>
                  </c:pt>
                </c:lvl>
                <c:lvl>
                  <c:pt idx="0">
                    <c:v>W</c:v>
                  </c:pt>
                  <c:pt idx="1">
                    <c:v>W</c:v>
                  </c:pt>
                  <c:pt idx="2">
                    <c:v>W</c:v>
                  </c:pt>
                  <c:pt idx="3">
                    <c:v>W</c:v>
                  </c:pt>
                  <c:pt idx="4">
                    <c:v>W</c:v>
                  </c:pt>
                  <c:pt idx="5">
                    <c:v>W</c:v>
                  </c:pt>
                  <c:pt idx="6">
                    <c:v>W</c:v>
                  </c:pt>
                  <c:pt idx="7">
                    <c:v>W</c:v>
                  </c:pt>
                  <c:pt idx="8">
                    <c:v>NW</c:v>
                  </c:pt>
                  <c:pt idx="9">
                    <c:v>NW</c:v>
                  </c:pt>
                  <c:pt idx="10">
                    <c:v>NW</c:v>
                  </c:pt>
                  <c:pt idx="11">
                    <c:v>NW</c:v>
                  </c:pt>
                  <c:pt idx="12">
                    <c:v>NW</c:v>
                  </c:pt>
                  <c:pt idx="13">
                    <c:v>NW</c:v>
                  </c:pt>
                  <c:pt idx="14">
                    <c:v>NW</c:v>
                  </c:pt>
                  <c:pt idx="15">
                    <c:v>NW</c:v>
                  </c:pt>
                  <c:pt idx="16">
                    <c:v>N</c:v>
                  </c:pt>
                  <c:pt idx="17">
                    <c:v>N</c:v>
                  </c:pt>
                  <c:pt idx="18">
                    <c:v>N</c:v>
                  </c:pt>
                  <c:pt idx="19">
                    <c:v>N</c:v>
                  </c:pt>
                  <c:pt idx="20">
                    <c:v>N</c:v>
                  </c:pt>
                  <c:pt idx="21">
                    <c:v>N</c:v>
                  </c:pt>
                  <c:pt idx="22">
                    <c:v>N</c:v>
                  </c:pt>
                  <c:pt idx="23">
                    <c:v>N</c:v>
                  </c:pt>
                  <c:pt idx="24">
                    <c:v>NE</c:v>
                  </c:pt>
                  <c:pt idx="25">
                    <c:v>NE</c:v>
                  </c:pt>
                  <c:pt idx="26">
                    <c:v>NE</c:v>
                  </c:pt>
                  <c:pt idx="27">
                    <c:v>NE</c:v>
                  </c:pt>
                  <c:pt idx="28">
                    <c:v>NE</c:v>
                  </c:pt>
                  <c:pt idx="29">
                    <c:v>NE</c:v>
                  </c:pt>
                  <c:pt idx="30">
                    <c:v>NE</c:v>
                  </c:pt>
                  <c:pt idx="31">
                    <c:v>NE</c:v>
                  </c:pt>
                </c:lvl>
              </c:multiLvlStrCache>
            </c:multiLvlStrRef>
          </c:cat>
          <c:val>
            <c:numRef>
              <c:f>SPxTrkInfo!$D$2:$D$33</c:f>
              <c:numCache>
                <c:formatCode>####.0000</c:formatCode>
                <c:ptCount val="32"/>
                <c:pt idx="0">
                  <c:v>0.0166666666666667</c:v>
                </c:pt>
                <c:pt idx="1">
                  <c:v>0.0166666666666667</c:v>
                </c:pt>
                <c:pt idx="2">
                  <c:v>0.0722222222222222</c:v>
                </c:pt>
                <c:pt idx="3">
                  <c:v>0.327777777777778</c:v>
                </c:pt>
                <c:pt idx="4">
                  <c:v>0.783333333333333</c:v>
                </c:pt>
                <c:pt idx="5">
                  <c:v>0.444444444444444</c:v>
                </c:pt>
                <c:pt idx="6">
                  <c:v>0.161111111111111</c:v>
                </c:pt>
                <c:pt idx="7">
                  <c:v>0.0777777777777778</c:v>
                </c:pt>
                <c:pt idx="8">
                  <c:v>0.0588888888888889</c:v>
                </c:pt>
                <c:pt idx="9">
                  <c:v>0.0638888888888889</c:v>
                </c:pt>
                <c:pt idx="10">
                  <c:v>0.288888888888889</c:v>
                </c:pt>
                <c:pt idx="11">
                  <c:v>0.372222222222222</c:v>
                </c:pt>
                <c:pt idx="12">
                  <c:v>0.723888888888889</c:v>
                </c:pt>
                <c:pt idx="13">
                  <c:v>0.45</c:v>
                </c:pt>
                <c:pt idx="14">
                  <c:v>0.338888888888889</c:v>
                </c:pt>
                <c:pt idx="15">
                  <c:v>0.0833333333333333</c:v>
                </c:pt>
                <c:pt idx="16">
                  <c:v>0.0388888888888889</c:v>
                </c:pt>
                <c:pt idx="17">
                  <c:v>0.0111111111111111</c:v>
                </c:pt>
                <c:pt idx="18">
                  <c:v>0.116666666666667</c:v>
                </c:pt>
                <c:pt idx="19">
                  <c:v>0.4</c:v>
                </c:pt>
                <c:pt idx="20">
                  <c:v>0.794444444444444</c:v>
                </c:pt>
                <c:pt idx="21">
                  <c:v>0.455555555555556</c:v>
                </c:pt>
                <c:pt idx="22">
                  <c:v>0.127777777777778</c:v>
                </c:pt>
                <c:pt idx="23">
                  <c:v>0.0166666666666667</c:v>
                </c:pt>
                <c:pt idx="24">
                  <c:v>0.121666666666667</c:v>
                </c:pt>
                <c:pt idx="25">
                  <c:v>0.265555555555556</c:v>
                </c:pt>
                <c:pt idx="26">
                  <c:v>0.221111111111111</c:v>
                </c:pt>
                <c:pt idx="27">
                  <c:v>0.430555555555555</c:v>
                </c:pt>
                <c:pt idx="28">
                  <c:v>0.805555555555555</c:v>
                </c:pt>
                <c:pt idx="29">
                  <c:v>0.391666666666667</c:v>
                </c:pt>
                <c:pt idx="30">
                  <c:v>0.157222222222222</c:v>
                </c:pt>
                <c:pt idx="31">
                  <c:v>0.265555555555555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SPxTrkInfo!$E$1</c:f>
              <c:strCache>
                <c:ptCount val="1"/>
                <c:pt idx="0">
                  <c:v>Track+Cone</c:v>
                </c:pt>
              </c:strCache>
            </c:strRef>
          </c:tx>
          <c:spPr>
            <a:ln>
              <a:solidFill>
                <a:srgbClr val="000000"/>
              </a:solidFill>
            </a:ln>
          </c:spPr>
          <c:marker>
            <c:spPr>
              <a:solidFill>
                <a:srgbClr val="FFFFFF"/>
              </a:solidFill>
              <a:ln>
                <a:solidFill>
                  <a:srgbClr val="000000"/>
                </a:solidFill>
              </a:ln>
            </c:spPr>
          </c:marker>
          <c:cat>
            <c:multiLvlStrRef>
              <c:f>SPxTrkInfo!$A$2:$B$33</c:f>
              <c:multiLvlStrCache>
                <c:ptCount val="32"/>
                <c:lvl>
                  <c:pt idx="0">
                    <c:v>E</c:v>
                  </c:pt>
                  <c:pt idx="1">
                    <c:v>SE</c:v>
                  </c:pt>
                  <c:pt idx="2">
                    <c:v>S</c:v>
                  </c:pt>
                  <c:pt idx="3">
                    <c:v>SW</c:v>
                  </c:pt>
                  <c:pt idx="4">
                    <c:v>W</c:v>
                  </c:pt>
                  <c:pt idx="5">
                    <c:v>NW</c:v>
                  </c:pt>
                  <c:pt idx="6">
                    <c:v>N</c:v>
                  </c:pt>
                  <c:pt idx="7">
                    <c:v>NE</c:v>
                  </c:pt>
                  <c:pt idx="8">
                    <c:v>SE</c:v>
                  </c:pt>
                  <c:pt idx="9">
                    <c:v>S</c:v>
                  </c:pt>
                  <c:pt idx="10">
                    <c:v>SW</c:v>
                  </c:pt>
                  <c:pt idx="11">
                    <c:v>W</c:v>
                  </c:pt>
                  <c:pt idx="12">
                    <c:v>NW</c:v>
                  </c:pt>
                  <c:pt idx="13">
                    <c:v>N</c:v>
                  </c:pt>
                  <c:pt idx="14">
                    <c:v>NE</c:v>
                  </c:pt>
                  <c:pt idx="15">
                    <c:v>E</c:v>
                  </c:pt>
                  <c:pt idx="16">
                    <c:v>S</c:v>
                  </c:pt>
                  <c:pt idx="17">
                    <c:v>SW</c:v>
                  </c:pt>
                  <c:pt idx="18">
                    <c:v>W</c:v>
                  </c:pt>
                  <c:pt idx="19">
                    <c:v>NW</c:v>
                  </c:pt>
                  <c:pt idx="20">
                    <c:v>N</c:v>
                  </c:pt>
                  <c:pt idx="21">
                    <c:v>NE</c:v>
                  </c:pt>
                  <c:pt idx="22">
                    <c:v>E</c:v>
                  </c:pt>
                  <c:pt idx="23">
                    <c:v>SE</c:v>
                  </c:pt>
                  <c:pt idx="24">
                    <c:v>SW</c:v>
                  </c:pt>
                  <c:pt idx="25">
                    <c:v>W</c:v>
                  </c:pt>
                  <c:pt idx="26">
                    <c:v>NW</c:v>
                  </c:pt>
                  <c:pt idx="27">
                    <c:v>N</c:v>
                  </c:pt>
                  <c:pt idx="28">
                    <c:v>NE</c:v>
                  </c:pt>
                  <c:pt idx="29">
                    <c:v>E</c:v>
                  </c:pt>
                  <c:pt idx="30">
                    <c:v>SE</c:v>
                  </c:pt>
                  <c:pt idx="31">
                    <c:v>S</c:v>
                  </c:pt>
                </c:lvl>
                <c:lvl>
                  <c:pt idx="0">
                    <c:v>W</c:v>
                  </c:pt>
                  <c:pt idx="1">
                    <c:v>W</c:v>
                  </c:pt>
                  <c:pt idx="2">
                    <c:v>W</c:v>
                  </c:pt>
                  <c:pt idx="3">
                    <c:v>W</c:v>
                  </c:pt>
                  <c:pt idx="4">
                    <c:v>W</c:v>
                  </c:pt>
                  <c:pt idx="5">
                    <c:v>W</c:v>
                  </c:pt>
                  <c:pt idx="6">
                    <c:v>W</c:v>
                  </c:pt>
                  <c:pt idx="7">
                    <c:v>W</c:v>
                  </c:pt>
                  <c:pt idx="8">
                    <c:v>NW</c:v>
                  </c:pt>
                  <c:pt idx="9">
                    <c:v>NW</c:v>
                  </c:pt>
                  <c:pt idx="10">
                    <c:v>NW</c:v>
                  </c:pt>
                  <c:pt idx="11">
                    <c:v>NW</c:v>
                  </c:pt>
                  <c:pt idx="12">
                    <c:v>NW</c:v>
                  </c:pt>
                  <c:pt idx="13">
                    <c:v>NW</c:v>
                  </c:pt>
                  <c:pt idx="14">
                    <c:v>NW</c:v>
                  </c:pt>
                  <c:pt idx="15">
                    <c:v>NW</c:v>
                  </c:pt>
                  <c:pt idx="16">
                    <c:v>N</c:v>
                  </c:pt>
                  <c:pt idx="17">
                    <c:v>N</c:v>
                  </c:pt>
                  <c:pt idx="18">
                    <c:v>N</c:v>
                  </c:pt>
                  <c:pt idx="19">
                    <c:v>N</c:v>
                  </c:pt>
                  <c:pt idx="20">
                    <c:v>N</c:v>
                  </c:pt>
                  <c:pt idx="21">
                    <c:v>N</c:v>
                  </c:pt>
                  <c:pt idx="22">
                    <c:v>N</c:v>
                  </c:pt>
                  <c:pt idx="23">
                    <c:v>N</c:v>
                  </c:pt>
                  <c:pt idx="24">
                    <c:v>NE</c:v>
                  </c:pt>
                  <c:pt idx="25">
                    <c:v>NE</c:v>
                  </c:pt>
                  <c:pt idx="26">
                    <c:v>NE</c:v>
                  </c:pt>
                  <c:pt idx="27">
                    <c:v>NE</c:v>
                  </c:pt>
                  <c:pt idx="28">
                    <c:v>NE</c:v>
                  </c:pt>
                  <c:pt idx="29">
                    <c:v>NE</c:v>
                  </c:pt>
                  <c:pt idx="30">
                    <c:v>NE</c:v>
                  </c:pt>
                  <c:pt idx="31">
                    <c:v>NE</c:v>
                  </c:pt>
                </c:lvl>
              </c:multiLvlStrCache>
            </c:multiLvlStrRef>
          </c:cat>
          <c:val>
            <c:numRef>
              <c:f>SPxTrkInfo!$E$2:$E$33</c:f>
              <c:numCache>
                <c:formatCode>####.0000</c:formatCode>
                <c:ptCount val="32"/>
                <c:pt idx="0">
                  <c:v>0.0294117647058823</c:v>
                </c:pt>
                <c:pt idx="1">
                  <c:v>0.25</c:v>
                </c:pt>
                <c:pt idx="2">
                  <c:v>0.0555555555555555</c:v>
                </c:pt>
                <c:pt idx="3">
                  <c:v>0.605555555555556</c:v>
                </c:pt>
                <c:pt idx="4">
                  <c:v>0.827777777777778</c:v>
                </c:pt>
                <c:pt idx="5">
                  <c:v>0.661111111111111</c:v>
                </c:pt>
                <c:pt idx="6">
                  <c:v>0.1</c:v>
                </c:pt>
                <c:pt idx="7">
                  <c:v>0.116666666666667</c:v>
                </c:pt>
                <c:pt idx="8">
                  <c:v>0.278388888888889</c:v>
                </c:pt>
                <c:pt idx="9">
                  <c:v>0.258888888888889</c:v>
                </c:pt>
                <c:pt idx="10">
                  <c:v>0.075</c:v>
                </c:pt>
                <c:pt idx="11">
                  <c:v>0.243888888888889</c:v>
                </c:pt>
                <c:pt idx="12">
                  <c:v>0.878888888888889</c:v>
                </c:pt>
                <c:pt idx="13">
                  <c:v>0.348888888888889</c:v>
                </c:pt>
                <c:pt idx="14">
                  <c:v>0.183333333333333</c:v>
                </c:pt>
                <c:pt idx="15">
                  <c:v>0.316666666666667</c:v>
                </c:pt>
                <c:pt idx="16">
                  <c:v>0.00588235294117647</c:v>
                </c:pt>
                <c:pt idx="17">
                  <c:v>0.244444444444444</c:v>
                </c:pt>
                <c:pt idx="18">
                  <c:v>0.0666666666666667</c:v>
                </c:pt>
                <c:pt idx="19">
                  <c:v>0.266666666666667</c:v>
                </c:pt>
                <c:pt idx="20">
                  <c:v>0.855555555555555</c:v>
                </c:pt>
                <c:pt idx="21">
                  <c:v>0.472222222222222</c:v>
                </c:pt>
                <c:pt idx="22">
                  <c:v>0.0722222222222222</c:v>
                </c:pt>
                <c:pt idx="23">
                  <c:v>0.0944444444444444</c:v>
                </c:pt>
                <c:pt idx="24">
                  <c:v>0.00172222222222222</c:v>
                </c:pt>
                <c:pt idx="25">
                  <c:v>0.113888888888889</c:v>
                </c:pt>
                <c:pt idx="26">
                  <c:v>0.0561111111111111</c:v>
                </c:pt>
                <c:pt idx="27">
                  <c:v>0.288888888888889</c:v>
                </c:pt>
                <c:pt idx="28">
                  <c:v>0.892777777777778</c:v>
                </c:pt>
                <c:pt idx="29">
                  <c:v>0.355555555555556</c:v>
                </c:pt>
                <c:pt idx="30">
                  <c:v>0.0611111111111111</c:v>
                </c:pt>
                <c:pt idx="31">
                  <c:v>0.237222222222222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3104056"/>
        <c:axId val="2133109864"/>
      </c:lineChart>
      <c:catAx>
        <c:axId val="213310405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>
            <a:solidFill>
              <a:srgbClr val="000000"/>
            </a:solidFill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en-US"/>
          </a:p>
        </c:txPr>
        <c:crossAx val="2133109864"/>
        <c:crosses val="autoZero"/>
        <c:auto val="1"/>
        <c:lblAlgn val="ctr"/>
        <c:lblOffset val="100"/>
        <c:noMultiLvlLbl val="0"/>
      </c:catAx>
      <c:valAx>
        <c:axId val="2133109864"/>
        <c:scaling>
          <c:orientation val="minMax"/>
          <c:max val="1.0"/>
          <c:min val="0.0"/>
        </c:scaling>
        <c:delete val="0"/>
        <c:axPos val="l"/>
        <c:majorGridlines>
          <c:spPr>
            <a:ln>
              <a:solidFill>
                <a:srgbClr val="000000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r>
                  <a:rPr lang="en-US">
                    <a:solidFill>
                      <a:srgbClr val="000000"/>
                    </a:solidFill>
                  </a:rPr>
                  <a:t>Judged Probability </a:t>
                </a:r>
              </a:p>
            </c:rich>
          </c:tx>
          <c:layout/>
          <c:overlay val="0"/>
        </c:title>
        <c:numFmt formatCode="#,##0.00" sourceLinked="0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en-US"/>
          </a:p>
        </c:txPr>
        <c:crossAx val="2133104056"/>
        <c:crosses val="autoZero"/>
        <c:crossBetween val="between"/>
        <c:majorUnit val="0.2"/>
      </c:valAx>
      <c:spPr>
        <a:ln>
          <a:solidFill>
            <a:srgbClr val="000000"/>
          </a:solidFill>
        </a:ln>
      </c:spPr>
    </c:plotArea>
    <c:legend>
      <c:legendPos val="r"/>
      <c:layout>
        <c:manualLayout>
          <c:xMode val="edge"/>
          <c:yMode val="edge"/>
          <c:x val="0.714720208731748"/>
          <c:y val="0.186866433362496"/>
          <c:w val="0.129891360976888"/>
          <c:h val="0.25115157480315"/>
        </c:manualLayout>
      </c:layout>
      <c:overlay val="0"/>
      <c:spPr>
        <a:noFill/>
      </c:spPr>
      <c:txPr>
        <a:bodyPr/>
        <a:lstStyle/>
        <a:p>
          <a:pPr>
            <a:defRPr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dk2" tx1="lt1" bg2="dk1" tx2="lt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098940501137226"/>
          <c:y val="0.184651265038571"/>
          <c:w val="0.896481388120856"/>
          <c:h val="0.541068388025101"/>
        </c:manualLayout>
      </c:layout>
      <c:lineChart>
        <c:grouping val="standard"/>
        <c:varyColors val="0"/>
        <c:ser>
          <c:idx val="0"/>
          <c:order val="0"/>
          <c:tx>
            <c:strRef>
              <c:f>SPxTrkInfo!$C$1</c:f>
              <c:strCache>
                <c:ptCount val="1"/>
                <c:pt idx="0">
                  <c:v>Track Only</c:v>
                </c:pt>
              </c:strCache>
            </c:strRef>
          </c:tx>
          <c:spPr>
            <a:ln>
              <a:solidFill>
                <a:srgbClr val="000000"/>
              </a:solidFill>
            </a:ln>
          </c:spPr>
          <c:marker>
            <c:spPr>
              <a:solidFill>
                <a:srgbClr val="000000"/>
              </a:solidFill>
              <a:ln>
                <a:solidFill>
                  <a:srgbClr val="000000"/>
                </a:solidFill>
              </a:ln>
            </c:spPr>
          </c:marker>
          <c:cat>
            <c:multiLvlStrRef>
              <c:f>SPxTrkInfo!$A$2:$B$33</c:f>
              <c:multiLvlStrCache>
                <c:ptCount val="32"/>
                <c:lvl>
                  <c:pt idx="0">
                    <c:v>E</c:v>
                  </c:pt>
                  <c:pt idx="1">
                    <c:v>SE</c:v>
                  </c:pt>
                  <c:pt idx="2">
                    <c:v>S</c:v>
                  </c:pt>
                  <c:pt idx="3">
                    <c:v>SW</c:v>
                  </c:pt>
                  <c:pt idx="4">
                    <c:v>W</c:v>
                  </c:pt>
                  <c:pt idx="5">
                    <c:v>NW</c:v>
                  </c:pt>
                  <c:pt idx="6">
                    <c:v>N</c:v>
                  </c:pt>
                  <c:pt idx="7">
                    <c:v>NE</c:v>
                  </c:pt>
                  <c:pt idx="8">
                    <c:v>SE</c:v>
                  </c:pt>
                  <c:pt idx="9">
                    <c:v>S</c:v>
                  </c:pt>
                  <c:pt idx="10">
                    <c:v>SW</c:v>
                  </c:pt>
                  <c:pt idx="11">
                    <c:v>W</c:v>
                  </c:pt>
                  <c:pt idx="12">
                    <c:v>NW</c:v>
                  </c:pt>
                  <c:pt idx="13">
                    <c:v>N</c:v>
                  </c:pt>
                  <c:pt idx="14">
                    <c:v>NE</c:v>
                  </c:pt>
                  <c:pt idx="15">
                    <c:v>E</c:v>
                  </c:pt>
                  <c:pt idx="16">
                    <c:v>S</c:v>
                  </c:pt>
                  <c:pt idx="17">
                    <c:v>SW</c:v>
                  </c:pt>
                  <c:pt idx="18">
                    <c:v>W</c:v>
                  </c:pt>
                  <c:pt idx="19">
                    <c:v>NW</c:v>
                  </c:pt>
                  <c:pt idx="20">
                    <c:v>N</c:v>
                  </c:pt>
                  <c:pt idx="21">
                    <c:v>NE</c:v>
                  </c:pt>
                  <c:pt idx="22">
                    <c:v>E</c:v>
                  </c:pt>
                  <c:pt idx="23">
                    <c:v>SE</c:v>
                  </c:pt>
                  <c:pt idx="24">
                    <c:v>SW</c:v>
                  </c:pt>
                  <c:pt idx="25">
                    <c:v>W</c:v>
                  </c:pt>
                  <c:pt idx="26">
                    <c:v>NW</c:v>
                  </c:pt>
                  <c:pt idx="27">
                    <c:v>N</c:v>
                  </c:pt>
                  <c:pt idx="28">
                    <c:v>NE</c:v>
                  </c:pt>
                  <c:pt idx="29">
                    <c:v>E</c:v>
                  </c:pt>
                  <c:pt idx="30">
                    <c:v>SE</c:v>
                  </c:pt>
                  <c:pt idx="31">
                    <c:v>S</c:v>
                  </c:pt>
                </c:lvl>
                <c:lvl>
                  <c:pt idx="0">
                    <c:v>W</c:v>
                  </c:pt>
                  <c:pt idx="1">
                    <c:v>W</c:v>
                  </c:pt>
                  <c:pt idx="2">
                    <c:v>W</c:v>
                  </c:pt>
                  <c:pt idx="3">
                    <c:v>W</c:v>
                  </c:pt>
                  <c:pt idx="4">
                    <c:v>W</c:v>
                  </c:pt>
                  <c:pt idx="5">
                    <c:v>W</c:v>
                  </c:pt>
                  <c:pt idx="6">
                    <c:v>W</c:v>
                  </c:pt>
                  <c:pt idx="7">
                    <c:v>W</c:v>
                  </c:pt>
                  <c:pt idx="8">
                    <c:v>NW</c:v>
                  </c:pt>
                  <c:pt idx="9">
                    <c:v>NW</c:v>
                  </c:pt>
                  <c:pt idx="10">
                    <c:v>NW</c:v>
                  </c:pt>
                  <c:pt idx="11">
                    <c:v>NW</c:v>
                  </c:pt>
                  <c:pt idx="12">
                    <c:v>NW</c:v>
                  </c:pt>
                  <c:pt idx="13">
                    <c:v>NW</c:v>
                  </c:pt>
                  <c:pt idx="14">
                    <c:v>NW</c:v>
                  </c:pt>
                  <c:pt idx="15">
                    <c:v>NW</c:v>
                  </c:pt>
                  <c:pt idx="16">
                    <c:v>N</c:v>
                  </c:pt>
                  <c:pt idx="17">
                    <c:v>N</c:v>
                  </c:pt>
                  <c:pt idx="18">
                    <c:v>N</c:v>
                  </c:pt>
                  <c:pt idx="19">
                    <c:v>N</c:v>
                  </c:pt>
                  <c:pt idx="20">
                    <c:v>N</c:v>
                  </c:pt>
                  <c:pt idx="21">
                    <c:v>N</c:v>
                  </c:pt>
                  <c:pt idx="22">
                    <c:v>N</c:v>
                  </c:pt>
                  <c:pt idx="23">
                    <c:v>N</c:v>
                  </c:pt>
                  <c:pt idx="24">
                    <c:v>NE</c:v>
                  </c:pt>
                  <c:pt idx="25">
                    <c:v>NE</c:v>
                  </c:pt>
                  <c:pt idx="26">
                    <c:v>NE</c:v>
                  </c:pt>
                  <c:pt idx="27">
                    <c:v>NE</c:v>
                  </c:pt>
                  <c:pt idx="28">
                    <c:v>NE</c:v>
                  </c:pt>
                  <c:pt idx="29">
                    <c:v>NE</c:v>
                  </c:pt>
                  <c:pt idx="30">
                    <c:v>NE</c:v>
                  </c:pt>
                  <c:pt idx="31">
                    <c:v>NE</c:v>
                  </c:pt>
                </c:lvl>
              </c:multiLvlStrCache>
            </c:multiLvlStrRef>
          </c:cat>
          <c:val>
            <c:numRef>
              <c:f>SPxTrkInfo!$C$2:$C$33</c:f>
              <c:numCache>
                <c:formatCode>####.0000</c:formatCode>
                <c:ptCount val="32"/>
                <c:pt idx="0">
                  <c:v>0.0333333333333333</c:v>
                </c:pt>
                <c:pt idx="1">
                  <c:v>0.0611111111111111</c:v>
                </c:pt>
                <c:pt idx="2">
                  <c:v>0.255555555555556</c:v>
                </c:pt>
                <c:pt idx="3">
                  <c:v>0.3</c:v>
                </c:pt>
                <c:pt idx="4">
                  <c:v>0.722222222222222</c:v>
                </c:pt>
                <c:pt idx="5">
                  <c:v>0.483333333333333</c:v>
                </c:pt>
                <c:pt idx="6">
                  <c:v>0.138888888888889</c:v>
                </c:pt>
                <c:pt idx="7">
                  <c:v>0.05</c:v>
                </c:pt>
                <c:pt idx="8">
                  <c:v>0.05</c:v>
                </c:pt>
                <c:pt idx="9">
                  <c:v>0.0944444444444444</c:v>
                </c:pt>
                <c:pt idx="10">
                  <c:v>0.133333333333333</c:v>
                </c:pt>
                <c:pt idx="11">
                  <c:v>0.433333333333333</c:v>
                </c:pt>
                <c:pt idx="12">
                  <c:v>0.8</c:v>
                </c:pt>
                <c:pt idx="13">
                  <c:v>0.528333333333333</c:v>
                </c:pt>
                <c:pt idx="14">
                  <c:v>0.183333333333333</c:v>
                </c:pt>
                <c:pt idx="15">
                  <c:v>0.0677777777777778</c:v>
                </c:pt>
                <c:pt idx="16">
                  <c:v>0.0333333333333333</c:v>
                </c:pt>
                <c:pt idx="17">
                  <c:v>0.0388888888888889</c:v>
                </c:pt>
                <c:pt idx="18">
                  <c:v>0.0833333333333333</c:v>
                </c:pt>
                <c:pt idx="19">
                  <c:v>0.355555555555555</c:v>
                </c:pt>
                <c:pt idx="20">
                  <c:v>0.811111111111111</c:v>
                </c:pt>
                <c:pt idx="21">
                  <c:v>0.7</c:v>
                </c:pt>
                <c:pt idx="22">
                  <c:v>0.116666666666667</c:v>
                </c:pt>
                <c:pt idx="23">
                  <c:v>0.0833333333333333</c:v>
                </c:pt>
                <c:pt idx="24">
                  <c:v>0.04</c:v>
                </c:pt>
                <c:pt idx="25">
                  <c:v>0.0388888888888889</c:v>
                </c:pt>
                <c:pt idx="26">
                  <c:v>0.138888888888889</c:v>
                </c:pt>
                <c:pt idx="27">
                  <c:v>0.833333333333333</c:v>
                </c:pt>
                <c:pt idx="28">
                  <c:v>0.75</c:v>
                </c:pt>
                <c:pt idx="29">
                  <c:v>0.472222222222222</c:v>
                </c:pt>
                <c:pt idx="30">
                  <c:v>0.169444444444444</c:v>
                </c:pt>
                <c:pt idx="31">
                  <c:v>0.113888888888889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SPxTrkInfo!$D$1</c:f>
              <c:strCache>
                <c:ptCount val="1"/>
                <c:pt idx="0">
                  <c:v>Cone Only</c:v>
                </c:pt>
              </c:strCache>
            </c:strRef>
          </c:tx>
          <c:spPr>
            <a:ln>
              <a:solidFill>
                <a:srgbClr val="000000"/>
              </a:solidFill>
            </a:ln>
          </c:spPr>
          <c:marker>
            <c:spPr>
              <a:solidFill>
                <a:srgbClr val="FFFFFF"/>
              </a:solidFill>
              <a:ln>
                <a:solidFill>
                  <a:srgbClr val="000000"/>
                </a:solidFill>
              </a:ln>
            </c:spPr>
          </c:marker>
          <c:cat>
            <c:multiLvlStrRef>
              <c:f>SPxTrkInfo!$A$2:$B$33</c:f>
              <c:multiLvlStrCache>
                <c:ptCount val="32"/>
                <c:lvl>
                  <c:pt idx="0">
                    <c:v>E</c:v>
                  </c:pt>
                  <c:pt idx="1">
                    <c:v>SE</c:v>
                  </c:pt>
                  <c:pt idx="2">
                    <c:v>S</c:v>
                  </c:pt>
                  <c:pt idx="3">
                    <c:v>SW</c:v>
                  </c:pt>
                  <c:pt idx="4">
                    <c:v>W</c:v>
                  </c:pt>
                  <c:pt idx="5">
                    <c:v>NW</c:v>
                  </c:pt>
                  <c:pt idx="6">
                    <c:v>N</c:v>
                  </c:pt>
                  <c:pt idx="7">
                    <c:v>NE</c:v>
                  </c:pt>
                  <c:pt idx="8">
                    <c:v>SE</c:v>
                  </c:pt>
                  <c:pt idx="9">
                    <c:v>S</c:v>
                  </c:pt>
                  <c:pt idx="10">
                    <c:v>SW</c:v>
                  </c:pt>
                  <c:pt idx="11">
                    <c:v>W</c:v>
                  </c:pt>
                  <c:pt idx="12">
                    <c:v>NW</c:v>
                  </c:pt>
                  <c:pt idx="13">
                    <c:v>N</c:v>
                  </c:pt>
                  <c:pt idx="14">
                    <c:v>NE</c:v>
                  </c:pt>
                  <c:pt idx="15">
                    <c:v>E</c:v>
                  </c:pt>
                  <c:pt idx="16">
                    <c:v>S</c:v>
                  </c:pt>
                  <c:pt idx="17">
                    <c:v>SW</c:v>
                  </c:pt>
                  <c:pt idx="18">
                    <c:v>W</c:v>
                  </c:pt>
                  <c:pt idx="19">
                    <c:v>NW</c:v>
                  </c:pt>
                  <c:pt idx="20">
                    <c:v>N</c:v>
                  </c:pt>
                  <c:pt idx="21">
                    <c:v>NE</c:v>
                  </c:pt>
                  <c:pt idx="22">
                    <c:v>E</c:v>
                  </c:pt>
                  <c:pt idx="23">
                    <c:v>SE</c:v>
                  </c:pt>
                  <c:pt idx="24">
                    <c:v>SW</c:v>
                  </c:pt>
                  <c:pt idx="25">
                    <c:v>W</c:v>
                  </c:pt>
                  <c:pt idx="26">
                    <c:v>NW</c:v>
                  </c:pt>
                  <c:pt idx="27">
                    <c:v>N</c:v>
                  </c:pt>
                  <c:pt idx="28">
                    <c:v>NE</c:v>
                  </c:pt>
                  <c:pt idx="29">
                    <c:v>E</c:v>
                  </c:pt>
                  <c:pt idx="30">
                    <c:v>SE</c:v>
                  </c:pt>
                  <c:pt idx="31">
                    <c:v>S</c:v>
                  </c:pt>
                </c:lvl>
                <c:lvl>
                  <c:pt idx="0">
                    <c:v>W</c:v>
                  </c:pt>
                  <c:pt idx="1">
                    <c:v>W</c:v>
                  </c:pt>
                  <c:pt idx="2">
                    <c:v>W</c:v>
                  </c:pt>
                  <c:pt idx="3">
                    <c:v>W</c:v>
                  </c:pt>
                  <c:pt idx="4">
                    <c:v>W</c:v>
                  </c:pt>
                  <c:pt idx="5">
                    <c:v>W</c:v>
                  </c:pt>
                  <c:pt idx="6">
                    <c:v>W</c:v>
                  </c:pt>
                  <c:pt idx="7">
                    <c:v>W</c:v>
                  </c:pt>
                  <c:pt idx="8">
                    <c:v>NW</c:v>
                  </c:pt>
                  <c:pt idx="9">
                    <c:v>NW</c:v>
                  </c:pt>
                  <c:pt idx="10">
                    <c:v>NW</c:v>
                  </c:pt>
                  <c:pt idx="11">
                    <c:v>NW</c:v>
                  </c:pt>
                  <c:pt idx="12">
                    <c:v>NW</c:v>
                  </c:pt>
                  <c:pt idx="13">
                    <c:v>NW</c:v>
                  </c:pt>
                  <c:pt idx="14">
                    <c:v>NW</c:v>
                  </c:pt>
                  <c:pt idx="15">
                    <c:v>NW</c:v>
                  </c:pt>
                  <c:pt idx="16">
                    <c:v>N</c:v>
                  </c:pt>
                  <c:pt idx="17">
                    <c:v>N</c:v>
                  </c:pt>
                  <c:pt idx="18">
                    <c:v>N</c:v>
                  </c:pt>
                  <c:pt idx="19">
                    <c:v>N</c:v>
                  </c:pt>
                  <c:pt idx="20">
                    <c:v>N</c:v>
                  </c:pt>
                  <c:pt idx="21">
                    <c:v>N</c:v>
                  </c:pt>
                  <c:pt idx="22">
                    <c:v>N</c:v>
                  </c:pt>
                  <c:pt idx="23">
                    <c:v>N</c:v>
                  </c:pt>
                  <c:pt idx="24">
                    <c:v>NE</c:v>
                  </c:pt>
                  <c:pt idx="25">
                    <c:v>NE</c:v>
                  </c:pt>
                  <c:pt idx="26">
                    <c:v>NE</c:v>
                  </c:pt>
                  <c:pt idx="27">
                    <c:v>NE</c:v>
                  </c:pt>
                  <c:pt idx="28">
                    <c:v>NE</c:v>
                  </c:pt>
                  <c:pt idx="29">
                    <c:v>NE</c:v>
                  </c:pt>
                  <c:pt idx="30">
                    <c:v>NE</c:v>
                  </c:pt>
                  <c:pt idx="31">
                    <c:v>NE</c:v>
                  </c:pt>
                </c:lvl>
              </c:multiLvlStrCache>
            </c:multiLvlStrRef>
          </c:cat>
          <c:val>
            <c:numRef>
              <c:f>SPxTrkInfo!$D$2:$D$33</c:f>
              <c:numCache>
                <c:formatCode>####.0000</c:formatCode>
                <c:ptCount val="32"/>
                <c:pt idx="0">
                  <c:v>0.0166666666666667</c:v>
                </c:pt>
                <c:pt idx="1">
                  <c:v>0.0166666666666667</c:v>
                </c:pt>
                <c:pt idx="2">
                  <c:v>0.0722222222222222</c:v>
                </c:pt>
                <c:pt idx="3">
                  <c:v>0.327777777777778</c:v>
                </c:pt>
                <c:pt idx="4">
                  <c:v>0.783333333333333</c:v>
                </c:pt>
                <c:pt idx="5">
                  <c:v>0.444444444444444</c:v>
                </c:pt>
                <c:pt idx="6">
                  <c:v>0.161111111111111</c:v>
                </c:pt>
                <c:pt idx="7">
                  <c:v>0.0777777777777778</c:v>
                </c:pt>
                <c:pt idx="8">
                  <c:v>0.0588888888888889</c:v>
                </c:pt>
                <c:pt idx="9">
                  <c:v>0.0638888888888889</c:v>
                </c:pt>
                <c:pt idx="10">
                  <c:v>0.288888888888889</c:v>
                </c:pt>
                <c:pt idx="11">
                  <c:v>0.372222222222222</c:v>
                </c:pt>
                <c:pt idx="12">
                  <c:v>0.723888888888889</c:v>
                </c:pt>
                <c:pt idx="13">
                  <c:v>0.45</c:v>
                </c:pt>
                <c:pt idx="14">
                  <c:v>0.338888888888889</c:v>
                </c:pt>
                <c:pt idx="15">
                  <c:v>0.0833333333333333</c:v>
                </c:pt>
                <c:pt idx="16">
                  <c:v>0.0388888888888889</c:v>
                </c:pt>
                <c:pt idx="17">
                  <c:v>0.0111111111111111</c:v>
                </c:pt>
                <c:pt idx="18">
                  <c:v>0.116666666666667</c:v>
                </c:pt>
                <c:pt idx="19">
                  <c:v>0.4</c:v>
                </c:pt>
                <c:pt idx="20">
                  <c:v>0.794444444444444</c:v>
                </c:pt>
                <c:pt idx="21">
                  <c:v>0.455555555555556</c:v>
                </c:pt>
                <c:pt idx="22">
                  <c:v>0.127777777777778</c:v>
                </c:pt>
                <c:pt idx="23">
                  <c:v>0.0166666666666667</c:v>
                </c:pt>
                <c:pt idx="24">
                  <c:v>0.121666666666667</c:v>
                </c:pt>
                <c:pt idx="25">
                  <c:v>0.265555555555556</c:v>
                </c:pt>
                <c:pt idx="26">
                  <c:v>0.221111111111111</c:v>
                </c:pt>
                <c:pt idx="27">
                  <c:v>0.430555555555555</c:v>
                </c:pt>
                <c:pt idx="28">
                  <c:v>0.805555555555555</c:v>
                </c:pt>
                <c:pt idx="29">
                  <c:v>0.391666666666667</c:v>
                </c:pt>
                <c:pt idx="30">
                  <c:v>0.157222222222222</c:v>
                </c:pt>
                <c:pt idx="31">
                  <c:v>0.265555555555555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SPxTrkInfo!$E$1</c:f>
              <c:strCache>
                <c:ptCount val="1"/>
                <c:pt idx="0">
                  <c:v>Track+Cone</c:v>
                </c:pt>
              </c:strCache>
            </c:strRef>
          </c:tx>
          <c:spPr>
            <a:ln>
              <a:solidFill>
                <a:srgbClr val="000000"/>
              </a:solidFill>
            </a:ln>
          </c:spPr>
          <c:marker>
            <c:spPr>
              <a:solidFill>
                <a:srgbClr val="FFFFFF"/>
              </a:solidFill>
              <a:ln>
                <a:solidFill>
                  <a:srgbClr val="000000"/>
                </a:solidFill>
              </a:ln>
            </c:spPr>
          </c:marker>
          <c:cat>
            <c:multiLvlStrRef>
              <c:f>SPxTrkInfo!$A$2:$B$33</c:f>
              <c:multiLvlStrCache>
                <c:ptCount val="32"/>
                <c:lvl>
                  <c:pt idx="0">
                    <c:v>E</c:v>
                  </c:pt>
                  <c:pt idx="1">
                    <c:v>SE</c:v>
                  </c:pt>
                  <c:pt idx="2">
                    <c:v>S</c:v>
                  </c:pt>
                  <c:pt idx="3">
                    <c:v>SW</c:v>
                  </c:pt>
                  <c:pt idx="4">
                    <c:v>W</c:v>
                  </c:pt>
                  <c:pt idx="5">
                    <c:v>NW</c:v>
                  </c:pt>
                  <c:pt idx="6">
                    <c:v>N</c:v>
                  </c:pt>
                  <c:pt idx="7">
                    <c:v>NE</c:v>
                  </c:pt>
                  <c:pt idx="8">
                    <c:v>SE</c:v>
                  </c:pt>
                  <c:pt idx="9">
                    <c:v>S</c:v>
                  </c:pt>
                  <c:pt idx="10">
                    <c:v>SW</c:v>
                  </c:pt>
                  <c:pt idx="11">
                    <c:v>W</c:v>
                  </c:pt>
                  <c:pt idx="12">
                    <c:v>NW</c:v>
                  </c:pt>
                  <c:pt idx="13">
                    <c:v>N</c:v>
                  </c:pt>
                  <c:pt idx="14">
                    <c:v>NE</c:v>
                  </c:pt>
                  <c:pt idx="15">
                    <c:v>E</c:v>
                  </c:pt>
                  <c:pt idx="16">
                    <c:v>S</c:v>
                  </c:pt>
                  <c:pt idx="17">
                    <c:v>SW</c:v>
                  </c:pt>
                  <c:pt idx="18">
                    <c:v>W</c:v>
                  </c:pt>
                  <c:pt idx="19">
                    <c:v>NW</c:v>
                  </c:pt>
                  <c:pt idx="20">
                    <c:v>N</c:v>
                  </c:pt>
                  <c:pt idx="21">
                    <c:v>NE</c:v>
                  </c:pt>
                  <c:pt idx="22">
                    <c:v>E</c:v>
                  </c:pt>
                  <c:pt idx="23">
                    <c:v>SE</c:v>
                  </c:pt>
                  <c:pt idx="24">
                    <c:v>SW</c:v>
                  </c:pt>
                  <c:pt idx="25">
                    <c:v>W</c:v>
                  </c:pt>
                  <c:pt idx="26">
                    <c:v>NW</c:v>
                  </c:pt>
                  <c:pt idx="27">
                    <c:v>N</c:v>
                  </c:pt>
                  <c:pt idx="28">
                    <c:v>NE</c:v>
                  </c:pt>
                  <c:pt idx="29">
                    <c:v>E</c:v>
                  </c:pt>
                  <c:pt idx="30">
                    <c:v>SE</c:v>
                  </c:pt>
                  <c:pt idx="31">
                    <c:v>S</c:v>
                  </c:pt>
                </c:lvl>
                <c:lvl>
                  <c:pt idx="0">
                    <c:v>W</c:v>
                  </c:pt>
                  <c:pt idx="1">
                    <c:v>W</c:v>
                  </c:pt>
                  <c:pt idx="2">
                    <c:v>W</c:v>
                  </c:pt>
                  <c:pt idx="3">
                    <c:v>W</c:v>
                  </c:pt>
                  <c:pt idx="4">
                    <c:v>W</c:v>
                  </c:pt>
                  <c:pt idx="5">
                    <c:v>W</c:v>
                  </c:pt>
                  <c:pt idx="6">
                    <c:v>W</c:v>
                  </c:pt>
                  <c:pt idx="7">
                    <c:v>W</c:v>
                  </c:pt>
                  <c:pt idx="8">
                    <c:v>NW</c:v>
                  </c:pt>
                  <c:pt idx="9">
                    <c:v>NW</c:v>
                  </c:pt>
                  <c:pt idx="10">
                    <c:v>NW</c:v>
                  </c:pt>
                  <c:pt idx="11">
                    <c:v>NW</c:v>
                  </c:pt>
                  <c:pt idx="12">
                    <c:v>NW</c:v>
                  </c:pt>
                  <c:pt idx="13">
                    <c:v>NW</c:v>
                  </c:pt>
                  <c:pt idx="14">
                    <c:v>NW</c:v>
                  </c:pt>
                  <c:pt idx="15">
                    <c:v>NW</c:v>
                  </c:pt>
                  <c:pt idx="16">
                    <c:v>N</c:v>
                  </c:pt>
                  <c:pt idx="17">
                    <c:v>N</c:v>
                  </c:pt>
                  <c:pt idx="18">
                    <c:v>N</c:v>
                  </c:pt>
                  <c:pt idx="19">
                    <c:v>N</c:v>
                  </c:pt>
                  <c:pt idx="20">
                    <c:v>N</c:v>
                  </c:pt>
                  <c:pt idx="21">
                    <c:v>N</c:v>
                  </c:pt>
                  <c:pt idx="22">
                    <c:v>N</c:v>
                  </c:pt>
                  <c:pt idx="23">
                    <c:v>N</c:v>
                  </c:pt>
                  <c:pt idx="24">
                    <c:v>NE</c:v>
                  </c:pt>
                  <c:pt idx="25">
                    <c:v>NE</c:v>
                  </c:pt>
                  <c:pt idx="26">
                    <c:v>NE</c:v>
                  </c:pt>
                  <c:pt idx="27">
                    <c:v>NE</c:v>
                  </c:pt>
                  <c:pt idx="28">
                    <c:v>NE</c:v>
                  </c:pt>
                  <c:pt idx="29">
                    <c:v>NE</c:v>
                  </c:pt>
                  <c:pt idx="30">
                    <c:v>NE</c:v>
                  </c:pt>
                  <c:pt idx="31">
                    <c:v>NE</c:v>
                  </c:pt>
                </c:lvl>
              </c:multiLvlStrCache>
            </c:multiLvlStrRef>
          </c:cat>
          <c:val>
            <c:numRef>
              <c:f>SPxTrkInfo!$E$2:$E$33</c:f>
              <c:numCache>
                <c:formatCode>####.0000</c:formatCode>
                <c:ptCount val="32"/>
                <c:pt idx="0">
                  <c:v>0.0294117647058823</c:v>
                </c:pt>
                <c:pt idx="1">
                  <c:v>0.25</c:v>
                </c:pt>
                <c:pt idx="2">
                  <c:v>0.0555555555555555</c:v>
                </c:pt>
                <c:pt idx="3">
                  <c:v>0.605555555555556</c:v>
                </c:pt>
                <c:pt idx="4">
                  <c:v>0.827777777777778</c:v>
                </c:pt>
                <c:pt idx="5">
                  <c:v>0.661111111111111</c:v>
                </c:pt>
                <c:pt idx="6">
                  <c:v>0.1</c:v>
                </c:pt>
                <c:pt idx="7">
                  <c:v>0.116666666666667</c:v>
                </c:pt>
                <c:pt idx="8">
                  <c:v>0.278388888888889</c:v>
                </c:pt>
                <c:pt idx="9">
                  <c:v>0.258888888888889</c:v>
                </c:pt>
                <c:pt idx="10">
                  <c:v>0.075</c:v>
                </c:pt>
                <c:pt idx="11">
                  <c:v>0.243888888888889</c:v>
                </c:pt>
                <c:pt idx="12">
                  <c:v>0.878888888888889</c:v>
                </c:pt>
                <c:pt idx="13">
                  <c:v>0.348888888888889</c:v>
                </c:pt>
                <c:pt idx="14">
                  <c:v>0.183333333333333</c:v>
                </c:pt>
                <c:pt idx="15">
                  <c:v>0.316666666666667</c:v>
                </c:pt>
                <c:pt idx="16">
                  <c:v>0.00588235294117647</c:v>
                </c:pt>
                <c:pt idx="17">
                  <c:v>0.244444444444444</c:v>
                </c:pt>
                <c:pt idx="18">
                  <c:v>0.0666666666666667</c:v>
                </c:pt>
                <c:pt idx="19">
                  <c:v>0.266666666666667</c:v>
                </c:pt>
                <c:pt idx="20">
                  <c:v>0.855555555555555</c:v>
                </c:pt>
                <c:pt idx="21">
                  <c:v>0.472222222222222</c:v>
                </c:pt>
                <c:pt idx="22">
                  <c:v>0.0722222222222222</c:v>
                </c:pt>
                <c:pt idx="23">
                  <c:v>0.0944444444444444</c:v>
                </c:pt>
                <c:pt idx="24">
                  <c:v>0.00172222222222222</c:v>
                </c:pt>
                <c:pt idx="25">
                  <c:v>0.113888888888889</c:v>
                </c:pt>
                <c:pt idx="26">
                  <c:v>0.0561111111111111</c:v>
                </c:pt>
                <c:pt idx="27">
                  <c:v>0.288888888888889</c:v>
                </c:pt>
                <c:pt idx="28">
                  <c:v>0.892777777777778</c:v>
                </c:pt>
                <c:pt idx="29">
                  <c:v>0.355555555555556</c:v>
                </c:pt>
                <c:pt idx="30">
                  <c:v>0.0611111111111111</c:v>
                </c:pt>
                <c:pt idx="31">
                  <c:v>0.237222222222222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3213352"/>
        <c:axId val="2133219160"/>
      </c:lineChart>
      <c:catAx>
        <c:axId val="21332133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>
            <a:solidFill>
              <a:srgbClr val="000000"/>
            </a:solidFill>
          </a:ln>
        </c:spPr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en-US"/>
          </a:p>
        </c:txPr>
        <c:crossAx val="2133219160"/>
        <c:crosses val="autoZero"/>
        <c:auto val="1"/>
        <c:lblAlgn val="ctr"/>
        <c:lblOffset val="100"/>
        <c:noMultiLvlLbl val="0"/>
      </c:catAx>
      <c:valAx>
        <c:axId val="2133219160"/>
        <c:scaling>
          <c:orientation val="minMax"/>
          <c:max val="1.0"/>
          <c:min val="0.0"/>
        </c:scaling>
        <c:delete val="0"/>
        <c:axPos val="l"/>
        <c:majorGridlines>
          <c:spPr>
            <a:ln>
              <a:solidFill>
                <a:srgbClr val="000000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r>
                  <a:rPr lang="en-US">
                    <a:solidFill>
                      <a:srgbClr val="000000"/>
                    </a:solidFill>
                  </a:rPr>
                  <a:t>Judged Probability </a:t>
                </a:r>
              </a:p>
            </c:rich>
          </c:tx>
          <c:layout/>
          <c:overlay val="0"/>
        </c:title>
        <c:numFmt formatCode="#,##0.00" sourceLinked="0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000000"/>
                </a:solidFill>
              </a:defRPr>
            </a:pPr>
            <a:endParaRPr lang="en-US"/>
          </a:p>
        </c:txPr>
        <c:crossAx val="2133213352"/>
        <c:crosses val="autoZero"/>
        <c:crossBetween val="between"/>
        <c:majorUnit val="0.2"/>
      </c:valAx>
      <c:spPr>
        <a:ln>
          <a:solidFill>
            <a:srgbClr val="000000"/>
          </a:solidFill>
        </a:ln>
      </c:spPr>
    </c:plotArea>
    <c:legend>
      <c:legendPos val="r"/>
      <c:layout>
        <c:manualLayout>
          <c:xMode val="edge"/>
          <c:yMode val="edge"/>
          <c:x val="0.71472015322409"/>
          <c:y val="0.22239937647388"/>
          <c:w val="0.129891360976888"/>
          <c:h val="0.25115157480315"/>
        </c:manualLayout>
      </c:layout>
      <c:overlay val="0"/>
      <c:spPr>
        <a:noFill/>
      </c:spPr>
      <c:txPr>
        <a:bodyPr/>
        <a:lstStyle/>
        <a:p>
          <a:pPr>
            <a:defRPr>
              <a:solidFill>
                <a:srgbClr val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dk2" tx1="lt1" bg2="dk1" tx2="lt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0400334517008903"/>
          <c:y val="0.0586349612097813"/>
          <c:w val="0.924976977877765"/>
          <c:h val="0.854195383371755"/>
        </c:manualLayout>
      </c:layout>
      <c:lineChart>
        <c:grouping val="standar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Tampa, FL</c:v>
                </c:pt>
              </c:strCache>
            </c:strRef>
          </c:tx>
          <c:cat>
            <c:strRef>
              <c:f>Sheet1!$C$1:$H$1</c:f>
              <c:strCache>
                <c:ptCount val="6"/>
                <c:pt idx="0">
                  <c:v>FA1</c:v>
                </c:pt>
                <c:pt idx="1">
                  <c:v>FA2</c:v>
                </c:pt>
                <c:pt idx="2">
                  <c:v>FA3</c:v>
                </c:pt>
                <c:pt idx="3">
                  <c:v>FA4</c:v>
                </c:pt>
                <c:pt idx="4">
                  <c:v>FA5</c:v>
                </c:pt>
                <c:pt idx="5">
                  <c:v>FA6</c:v>
                </c:pt>
              </c:strCache>
            </c:strRef>
          </c:cat>
          <c:val>
            <c:numRef>
              <c:f>Sheet1!$C$2:$H$2</c:f>
              <c:numCache>
                <c:formatCode>General</c:formatCode>
                <c:ptCount val="6"/>
                <c:pt idx="0">
                  <c:v>0.05</c:v>
                </c:pt>
                <c:pt idx="1">
                  <c:v>0.03</c:v>
                </c:pt>
                <c:pt idx="2">
                  <c:v>0.02</c:v>
                </c:pt>
                <c:pt idx="3">
                  <c:v>0.01</c:v>
                </c:pt>
                <c:pt idx="4">
                  <c:v>0.01</c:v>
                </c:pt>
                <c:pt idx="5">
                  <c:v>0.02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Sheet1!$B$3</c:f>
              <c:strCache>
                <c:ptCount val="1"/>
                <c:pt idx="0">
                  <c:v>Apalachicola, FL</c:v>
                </c:pt>
              </c:strCache>
            </c:strRef>
          </c:tx>
          <c:spPr>
            <a:ln>
              <a:solidFill>
                <a:srgbClr val="FF6600"/>
              </a:solidFill>
            </a:ln>
          </c:spPr>
          <c:marker>
            <c:spPr>
              <a:solidFill>
                <a:srgbClr val="FF6600"/>
              </a:solidFill>
              <a:ln>
                <a:solidFill>
                  <a:srgbClr val="FF6600"/>
                </a:solidFill>
              </a:ln>
            </c:spPr>
          </c:marker>
          <c:cat>
            <c:strRef>
              <c:f>Sheet1!$C$1:$H$1</c:f>
              <c:strCache>
                <c:ptCount val="6"/>
                <c:pt idx="0">
                  <c:v>FA1</c:v>
                </c:pt>
                <c:pt idx="1">
                  <c:v>FA2</c:v>
                </c:pt>
                <c:pt idx="2">
                  <c:v>FA3</c:v>
                </c:pt>
                <c:pt idx="3">
                  <c:v>FA4</c:v>
                </c:pt>
                <c:pt idx="4">
                  <c:v>FA5</c:v>
                </c:pt>
                <c:pt idx="5">
                  <c:v>FA6</c:v>
                </c:pt>
              </c:strCache>
            </c:strRef>
          </c:cat>
          <c:val>
            <c:numRef>
              <c:f>Sheet1!$C$3:$H$3</c:f>
              <c:numCache>
                <c:formatCode>General</c:formatCode>
                <c:ptCount val="6"/>
                <c:pt idx="0">
                  <c:v>0.06</c:v>
                </c:pt>
                <c:pt idx="1">
                  <c:v>0.03</c:v>
                </c:pt>
                <c:pt idx="2">
                  <c:v>0.02</c:v>
                </c:pt>
                <c:pt idx="3">
                  <c:v>0.01</c:v>
                </c:pt>
                <c:pt idx="4">
                  <c:v>0.02</c:v>
                </c:pt>
                <c:pt idx="5">
                  <c:v>0.02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Sheet1!$B$4</c:f>
              <c:strCache>
                <c:ptCount val="1"/>
                <c:pt idx="0">
                  <c:v>New Orleans, LA</c:v>
                </c:pt>
              </c:strCache>
            </c:strRef>
          </c:tx>
          <c:cat>
            <c:strRef>
              <c:f>Sheet1!$C$1:$H$1</c:f>
              <c:strCache>
                <c:ptCount val="6"/>
                <c:pt idx="0">
                  <c:v>FA1</c:v>
                </c:pt>
                <c:pt idx="1">
                  <c:v>FA2</c:v>
                </c:pt>
                <c:pt idx="2">
                  <c:v>FA3</c:v>
                </c:pt>
                <c:pt idx="3">
                  <c:v>FA4</c:v>
                </c:pt>
                <c:pt idx="4">
                  <c:v>FA5</c:v>
                </c:pt>
                <c:pt idx="5">
                  <c:v>FA6</c:v>
                </c:pt>
              </c:strCache>
            </c:strRef>
          </c:cat>
          <c:val>
            <c:numRef>
              <c:f>Sheet1!$C$4:$H$4</c:f>
              <c:numCache>
                <c:formatCode>General</c:formatCode>
                <c:ptCount val="6"/>
                <c:pt idx="0">
                  <c:v>0.14</c:v>
                </c:pt>
                <c:pt idx="1">
                  <c:v>0.1</c:v>
                </c:pt>
                <c:pt idx="2">
                  <c:v>0.07</c:v>
                </c:pt>
                <c:pt idx="3">
                  <c:v>0.05</c:v>
                </c:pt>
                <c:pt idx="4">
                  <c:v>0.05</c:v>
                </c:pt>
                <c:pt idx="5">
                  <c:v>0.04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Sheet1!$B$5</c:f>
              <c:strCache>
                <c:ptCount val="1"/>
                <c:pt idx="0">
                  <c:v>Port Arthur, TX</c:v>
                </c:pt>
              </c:strCache>
            </c:strRef>
          </c:tx>
          <c:spPr>
            <a:ln>
              <a:solidFill>
                <a:srgbClr val="FFFF00"/>
              </a:solidFill>
            </a:ln>
          </c:spPr>
          <c:marker>
            <c:spPr>
              <a:solidFill>
                <a:srgbClr val="FFFF00"/>
              </a:solidFill>
              <a:ln>
                <a:solidFill>
                  <a:srgbClr val="FFFF00"/>
                </a:solidFill>
              </a:ln>
            </c:spPr>
          </c:marker>
          <c:cat>
            <c:strRef>
              <c:f>Sheet1!$C$1:$H$1</c:f>
              <c:strCache>
                <c:ptCount val="6"/>
                <c:pt idx="0">
                  <c:v>FA1</c:v>
                </c:pt>
                <c:pt idx="1">
                  <c:v>FA2</c:v>
                </c:pt>
                <c:pt idx="2">
                  <c:v>FA3</c:v>
                </c:pt>
                <c:pt idx="3">
                  <c:v>FA4</c:v>
                </c:pt>
                <c:pt idx="4">
                  <c:v>FA5</c:v>
                </c:pt>
                <c:pt idx="5">
                  <c:v>FA6</c:v>
                </c:pt>
              </c:strCache>
            </c:strRef>
          </c:cat>
          <c:val>
            <c:numRef>
              <c:f>Sheet1!$C$5:$H$5</c:f>
              <c:numCache>
                <c:formatCode>General</c:formatCode>
                <c:ptCount val="6"/>
                <c:pt idx="0">
                  <c:v>0.32</c:v>
                </c:pt>
                <c:pt idx="1">
                  <c:v>0.24</c:v>
                </c:pt>
                <c:pt idx="2">
                  <c:v>0.21</c:v>
                </c:pt>
                <c:pt idx="3">
                  <c:v>0.23</c:v>
                </c:pt>
                <c:pt idx="4">
                  <c:v>0.17</c:v>
                </c:pt>
                <c:pt idx="5">
                  <c:v>0.13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Sheet1!$B$6</c:f>
              <c:strCache>
                <c:ptCount val="1"/>
                <c:pt idx="0">
                  <c:v>Brownsville, TX</c:v>
                </c:pt>
              </c:strCache>
            </c:strRef>
          </c:tx>
          <c:spPr>
            <a:ln>
              <a:solidFill>
                <a:srgbClr val="3366FF"/>
              </a:solidFill>
            </a:ln>
          </c:spPr>
          <c:marker>
            <c:spPr>
              <a:ln>
                <a:solidFill>
                  <a:srgbClr val="0000FF"/>
                </a:solidFill>
              </a:ln>
            </c:spPr>
          </c:marker>
          <c:cat>
            <c:strRef>
              <c:f>Sheet1!$C$1:$H$1</c:f>
              <c:strCache>
                <c:ptCount val="6"/>
                <c:pt idx="0">
                  <c:v>FA1</c:v>
                </c:pt>
                <c:pt idx="1">
                  <c:v>FA2</c:v>
                </c:pt>
                <c:pt idx="2">
                  <c:v>FA3</c:v>
                </c:pt>
                <c:pt idx="3">
                  <c:v>FA4</c:v>
                </c:pt>
                <c:pt idx="4">
                  <c:v>FA5</c:v>
                </c:pt>
                <c:pt idx="5">
                  <c:v>FA6</c:v>
                </c:pt>
              </c:strCache>
            </c:strRef>
          </c:cat>
          <c:val>
            <c:numRef>
              <c:f>Sheet1!$C$6:$H$6</c:f>
              <c:numCache>
                <c:formatCode>General</c:formatCode>
                <c:ptCount val="6"/>
                <c:pt idx="0">
                  <c:v>0.59</c:v>
                </c:pt>
                <c:pt idx="1">
                  <c:v>0.75</c:v>
                </c:pt>
                <c:pt idx="2">
                  <c:v>0.79</c:v>
                </c:pt>
                <c:pt idx="3">
                  <c:v>0.83</c:v>
                </c:pt>
                <c:pt idx="4">
                  <c:v>0.87</c:v>
                </c:pt>
                <c:pt idx="5">
                  <c:v>0.88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Sheet1!$B$7</c:f>
              <c:strCache>
                <c:ptCount val="1"/>
                <c:pt idx="0">
                  <c:v>Tampico, Mexico</c:v>
                </c:pt>
              </c:strCache>
            </c:strRef>
          </c:tx>
          <c:cat>
            <c:strRef>
              <c:f>Sheet1!$C$1:$H$1</c:f>
              <c:strCache>
                <c:ptCount val="6"/>
                <c:pt idx="0">
                  <c:v>FA1</c:v>
                </c:pt>
                <c:pt idx="1">
                  <c:v>FA2</c:v>
                </c:pt>
                <c:pt idx="2">
                  <c:v>FA3</c:v>
                </c:pt>
                <c:pt idx="3">
                  <c:v>FA4</c:v>
                </c:pt>
                <c:pt idx="4">
                  <c:v>FA5</c:v>
                </c:pt>
                <c:pt idx="5">
                  <c:v>FA6</c:v>
                </c:pt>
              </c:strCache>
            </c:strRef>
          </c:cat>
          <c:val>
            <c:numRef>
              <c:f>Sheet1!$C$7:$H$7</c:f>
              <c:numCache>
                <c:formatCode>General</c:formatCode>
                <c:ptCount val="6"/>
                <c:pt idx="0">
                  <c:v>0.31</c:v>
                </c:pt>
                <c:pt idx="1">
                  <c:v>0.29</c:v>
                </c:pt>
                <c:pt idx="2">
                  <c:v>0.25</c:v>
                </c:pt>
                <c:pt idx="3">
                  <c:v>0.24</c:v>
                </c:pt>
                <c:pt idx="4">
                  <c:v>0.18</c:v>
                </c:pt>
                <c:pt idx="5">
                  <c:v>0.13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7421976"/>
        <c:axId val="2137425240"/>
      </c:lineChart>
      <c:catAx>
        <c:axId val="21374219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schemeClr val="accent1"/>
                </a:solidFill>
              </a:defRPr>
            </a:pPr>
            <a:endParaRPr lang="en-US"/>
          </a:p>
        </c:txPr>
        <c:crossAx val="2137425240"/>
        <c:crosses val="autoZero"/>
        <c:auto val="1"/>
        <c:lblAlgn val="ctr"/>
        <c:lblOffset val="100"/>
        <c:noMultiLvlLbl val="0"/>
      </c:catAx>
      <c:valAx>
        <c:axId val="2137425240"/>
        <c:scaling>
          <c:orientation val="minMax"/>
        </c:scaling>
        <c:delete val="0"/>
        <c:axPos val="l"/>
        <c:majorGridlines>
          <c:spPr>
            <a:ln>
              <a:solidFill>
                <a:schemeClr val="tx2"/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spPr>
          <a:ln>
            <a:solidFill>
              <a:schemeClr val="accent1"/>
            </a:solidFill>
          </a:ln>
        </c:spPr>
        <c:txPr>
          <a:bodyPr/>
          <a:lstStyle/>
          <a:p>
            <a:pPr>
              <a:defRPr>
                <a:solidFill>
                  <a:schemeClr val="accent1"/>
                </a:solidFill>
              </a:defRPr>
            </a:pPr>
            <a:endParaRPr lang="en-US"/>
          </a:p>
        </c:txPr>
        <c:crossAx val="2137421976"/>
        <c:crosses val="autoZero"/>
        <c:crossBetween val="between"/>
        <c:majorUnit val="0.2"/>
      </c:valAx>
      <c:spPr>
        <a:solidFill>
          <a:schemeClr val="tx1"/>
        </a:solidFill>
        <a:ln>
          <a:solidFill>
            <a:schemeClr val="tx2"/>
          </a:solidFill>
        </a:ln>
      </c:spPr>
    </c:plotArea>
    <c:legend>
      <c:legendPos val="r"/>
      <c:layout>
        <c:manualLayout>
          <c:xMode val="edge"/>
          <c:yMode val="edge"/>
          <c:x val="0.727354184893555"/>
          <c:y val="0.255708212328972"/>
          <c:w val="0.257407771945173"/>
          <c:h val="0.332690039220383"/>
        </c:manualLayout>
      </c:layout>
      <c:overlay val="0"/>
      <c:txPr>
        <a:bodyPr/>
        <a:lstStyle/>
        <a:p>
          <a:pPr>
            <a:defRPr>
              <a:solidFill>
                <a:schemeClr val="tx2"/>
              </a:solidFill>
            </a:defRPr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5641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371975"/>
            <a:ext cx="5032375" cy="4143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902" tIns="44654" rIns="90902" bIns="446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339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35063" y="696913"/>
            <a:ext cx="4589462" cy="3441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9420925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403725"/>
            <a:ext cx="5032375" cy="4094163"/>
          </a:xfrm>
          <a:noFill/>
          <a:ln w="9525"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000671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705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736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263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99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094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5148577-5307-48CD-96DD-C83806677DBD}" type="slidenum">
              <a:rPr lang="en-US"/>
              <a:pPr/>
              <a:t>‹#›</a:t>
            </a:fld>
            <a:endParaRPr lang="en-US" b="1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FEB1970-6B03-43B5-9694-0A882C303F61}" type="slidenum">
              <a:rPr lang="en-US"/>
              <a:pPr/>
              <a:t>‹#›</a:t>
            </a:fld>
            <a:endParaRPr lang="en-US" b="1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62700" y="609600"/>
            <a:ext cx="17907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609600"/>
            <a:ext cx="52197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DC529C1-17DF-459B-95DB-C4CD36466261}" type="slidenum">
              <a:rPr lang="en-US"/>
              <a:pPr/>
              <a:t>‹#›</a:t>
            </a:fld>
            <a:endParaRPr lang="en-US" b="1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C4F9D43-7250-4FC6-8438-B2AAF42FA15A}" type="slidenum">
              <a:rPr lang="en-US"/>
              <a:pPr/>
              <a:t>‹#›</a:t>
            </a:fld>
            <a:endParaRPr lang="en-US" b="1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09C6A52-DD37-40CA-8906-D2E072A48457}" type="slidenum">
              <a:rPr lang="en-US"/>
              <a:pPr/>
              <a:t>‹#›</a:t>
            </a:fld>
            <a:endParaRPr lang="en-US" b="1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600" y="1600200"/>
            <a:ext cx="35052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5052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DBCE3FC-9D31-4A1D-98F8-3F3BF690CE18}" type="slidenum">
              <a:rPr lang="en-US"/>
              <a:pPr/>
              <a:t>‹#›</a:t>
            </a:fld>
            <a:endParaRPr lang="en-US" b="1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86EF081-FF79-4F71-98F5-7F5C0624B4DB}" type="slidenum">
              <a:rPr lang="en-US"/>
              <a:pPr/>
              <a:t>‹#›</a:t>
            </a:fld>
            <a:endParaRPr lang="en-US" b="1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E8B0264-6834-440A-8D0C-272F8F2B538B}" type="slidenum">
              <a:rPr lang="en-US"/>
              <a:pPr/>
              <a:t>‹#›</a:t>
            </a:fld>
            <a:endParaRPr lang="en-US" b="1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2398249-17B6-45B9-8049-512DBBC18766}" type="slidenum">
              <a:rPr lang="en-US"/>
              <a:pPr/>
              <a:t>‹#›</a:t>
            </a:fld>
            <a:endParaRPr lang="en-US" b="1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4AE69F8-6402-47F2-A60B-D84481C4AD85}" type="slidenum">
              <a:rPr lang="en-US"/>
              <a:pPr/>
              <a:t>‹#›</a:t>
            </a:fld>
            <a:endParaRPr lang="en-US" b="1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B9284DC-8644-4658-8EFB-5B5B122473C9}" type="slidenum">
              <a:rPr lang="en-US"/>
              <a:pPr/>
              <a:t>‹#›</a:t>
            </a:fld>
            <a:endParaRPr lang="en-US" b="1"/>
          </a:p>
        </p:txBody>
      </p:sp>
    </p:spTree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90600" y="609600"/>
            <a:ext cx="7162800" cy="838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0600" y="1600200"/>
            <a:ext cx="7162800" cy="4495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667000" y="6248400"/>
            <a:ext cx="35814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80000"/>
              </a:lnSpc>
              <a:defRPr sz="1200" b="0">
                <a:ea typeface="+mn-ea"/>
              </a:defRPr>
            </a:lvl1pPr>
          </a:lstStyle>
          <a:p>
            <a:pPr>
              <a:defRPr/>
            </a:pPr>
            <a:r>
              <a:rPr lang="en-US" dirty="0" smtClean="0"/>
              <a:t>University of Washington</a:t>
            </a:r>
          </a:p>
          <a:p>
            <a:pPr>
              <a:defRPr/>
            </a:pPr>
            <a:r>
              <a:rPr lang="en-US" dirty="0" smtClean="0"/>
              <a:t>Department of Urban Design and Planning</a:t>
            </a: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DB1E56B8-00A2-422C-952A-A9E161005EA5}" type="slidenum">
              <a:rPr lang="en-US"/>
              <a:pPr/>
              <a:t>‹#›</a:t>
            </a:fld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50000"/>
        <a:buFont typeface="Times" charset="0"/>
        <a:buChar char="•"/>
        <a:defRPr sz="2400">
          <a:solidFill>
            <a:schemeClr val="tx2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5000"/>
        <a:buChar char="&gt;"/>
        <a:defRPr sz="2000">
          <a:solidFill>
            <a:schemeClr val="tx2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50000"/>
        <a:buFont typeface="Times" charset="0"/>
        <a:buChar char="-"/>
        <a:defRPr>
          <a:solidFill>
            <a:schemeClr val="tx2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2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2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chart" Target="../charts/char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/>
          <p:cNvSpPr>
            <a:spLocks noChangeArrowheads="1"/>
          </p:cNvSpPr>
          <p:nvPr/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364" name="Rectangle 5"/>
          <p:cNvSpPr>
            <a:spLocks noGrp="1" noChangeArrowheads="1"/>
          </p:cNvSpPr>
          <p:nvPr>
            <p:ph type="ctrTitle"/>
          </p:nvPr>
        </p:nvSpPr>
        <p:spPr>
          <a:xfrm>
            <a:off x="228600" y="533400"/>
            <a:ext cx="8686800" cy="1447800"/>
          </a:xfrm>
          <a:solidFill>
            <a:schemeClr val="folHlink">
              <a:alpha val="0"/>
            </a:schemeClr>
          </a:solidFill>
        </p:spPr>
        <p:txBody>
          <a:bodyPr/>
          <a:lstStyle/>
          <a:p>
            <a:r>
              <a:rPr lang="en-US" sz="3600" b="1" dirty="0"/>
              <a:t>Visualizing Uncertainty </a:t>
            </a: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>About Environmental Hazards</a:t>
            </a:r>
          </a:p>
        </p:txBody>
      </p:sp>
      <p:sp>
        <p:nvSpPr>
          <p:cNvPr id="15365" name="Rectangle 6"/>
          <p:cNvSpPr>
            <a:spLocks noChangeArrowheads="1"/>
          </p:cNvSpPr>
          <p:nvPr/>
        </p:nvSpPr>
        <p:spPr bwMode="auto">
          <a:xfrm>
            <a:off x="609600" y="2286000"/>
            <a:ext cx="8077200" cy="1667765"/>
          </a:xfrm>
          <a:prstGeom prst="rect">
            <a:avLst/>
          </a:prstGeom>
          <a:solidFill>
            <a:schemeClr val="folHlink">
              <a:alpha val="0"/>
            </a:schemeClr>
          </a:solidFill>
          <a:ln w="25400">
            <a:noFill/>
            <a:miter lim="800000"/>
            <a:headEnd/>
            <a:tailEnd/>
          </a:ln>
        </p:spPr>
        <p:txBody>
          <a:bodyPr lIns="92075" tIns="46038" rIns="92075" bIns="46038">
            <a:spAutoFit/>
          </a:bodyPr>
          <a:lstStyle/>
          <a:p>
            <a:pPr algn="ctr" eaLnBrk="1" hangingPunct="1">
              <a:lnSpc>
                <a:spcPct val="90000"/>
              </a:lnSpc>
              <a:spcAft>
                <a:spcPts val="1200"/>
              </a:spcAft>
            </a:pPr>
            <a:r>
              <a:rPr lang="en-US" sz="2000" b="0" dirty="0"/>
              <a:t>Michael K. </a:t>
            </a:r>
            <a:r>
              <a:rPr lang="en-US" sz="2000" b="0" dirty="0" smtClean="0"/>
              <a:t>Lindell</a:t>
            </a:r>
            <a:r>
              <a:rPr lang="en-US" sz="2000" b="0" baseline="30000" dirty="0" smtClean="0"/>
              <a:t>1</a:t>
            </a:r>
            <a:r>
              <a:rPr lang="en-US" sz="2000" b="0" dirty="0" smtClean="0"/>
              <a:t>, </a:t>
            </a:r>
            <a:r>
              <a:rPr lang="en-US" sz="2000" b="0" dirty="0" err="1"/>
              <a:t>Hao-Che</a:t>
            </a:r>
            <a:r>
              <a:rPr lang="en-US" sz="2000" b="0" dirty="0"/>
              <a:t> </a:t>
            </a:r>
            <a:r>
              <a:rPr lang="en-US" sz="2000" b="0" dirty="0" smtClean="0"/>
              <a:t>Wu</a:t>
            </a:r>
            <a:r>
              <a:rPr lang="en-US" sz="2000" b="0" baseline="30000" dirty="0" smtClean="0"/>
              <a:t>2</a:t>
            </a:r>
            <a:r>
              <a:rPr lang="en-US" sz="2000" b="0" dirty="0" smtClean="0"/>
              <a:t>, Carla </a:t>
            </a:r>
            <a:r>
              <a:rPr lang="en-US" sz="2000" b="0" dirty="0"/>
              <a:t>S. </a:t>
            </a:r>
            <a:r>
              <a:rPr lang="en-US" sz="2000" b="0" dirty="0" smtClean="0"/>
              <a:t>Prater</a:t>
            </a:r>
            <a:r>
              <a:rPr lang="en-US" sz="2000" b="0" baseline="30000" dirty="0" smtClean="0"/>
              <a:t>1</a:t>
            </a:r>
            <a:r>
              <a:rPr lang="en-US" sz="2000" b="0" dirty="0"/>
              <a:t>,</a:t>
            </a:r>
            <a:r>
              <a:rPr lang="en-US" sz="2000" b="0" dirty="0" smtClean="0"/>
              <a:t> </a:t>
            </a:r>
            <a:r>
              <a:rPr lang="en-US" sz="2000" b="0" dirty="0"/>
              <a:t>Shi-Kai </a:t>
            </a:r>
            <a:r>
              <a:rPr lang="en-US" sz="2000" b="0" dirty="0" smtClean="0"/>
              <a:t>Huang</a:t>
            </a:r>
            <a:r>
              <a:rPr lang="en-US" sz="2000" b="0" baseline="30000" dirty="0" smtClean="0"/>
              <a:t>1</a:t>
            </a:r>
            <a:endParaRPr lang="en-US" sz="2000" b="0" dirty="0" smtClean="0"/>
          </a:p>
          <a:p>
            <a:pPr algn="ctr" eaLnBrk="1" hangingPunct="1">
              <a:lnSpc>
                <a:spcPct val="90000"/>
              </a:lnSpc>
              <a:spcAft>
                <a:spcPts val="1200"/>
              </a:spcAft>
            </a:pPr>
            <a:r>
              <a:rPr lang="en-US" sz="2000" b="0" smtClean="0"/>
              <a:t>Donald </a:t>
            </a:r>
            <a:r>
              <a:rPr lang="en-US" sz="2000" b="0" smtClean="0"/>
              <a:t>H. House</a:t>
            </a:r>
            <a:r>
              <a:rPr lang="en-US" sz="2000" b="0" baseline="30000" smtClean="0"/>
              <a:t>3</a:t>
            </a:r>
            <a:r>
              <a:rPr lang="en-US" sz="2000" b="0" smtClean="0"/>
              <a:t> </a:t>
            </a:r>
            <a:r>
              <a:rPr lang="en-US" sz="2000" b="0" dirty="0" smtClean="0"/>
              <a:t>&amp; Charles D. Samuelson</a:t>
            </a:r>
            <a:r>
              <a:rPr lang="en-US" sz="2000" b="0" baseline="30000" dirty="0"/>
              <a:t>4</a:t>
            </a:r>
            <a:endParaRPr lang="en-US" sz="2000" b="0" dirty="0" smtClean="0"/>
          </a:p>
          <a:p>
            <a:pPr eaLnBrk="1" hangingPunct="1">
              <a:lnSpc>
                <a:spcPct val="90000"/>
              </a:lnSpc>
              <a:spcAft>
                <a:spcPts val="1200"/>
              </a:spcAft>
            </a:pPr>
            <a:r>
              <a:rPr lang="en-US" sz="2000" b="0" baseline="30000" dirty="0" smtClean="0"/>
              <a:t>                  1</a:t>
            </a:r>
            <a:r>
              <a:rPr lang="en-US" sz="2000" b="0" dirty="0" smtClean="0"/>
              <a:t>University </a:t>
            </a:r>
            <a:r>
              <a:rPr lang="en-US" sz="2000" b="0" dirty="0"/>
              <a:t>of </a:t>
            </a:r>
            <a:r>
              <a:rPr lang="en-US" sz="2000" b="0" dirty="0" smtClean="0"/>
              <a:t>Washington     </a:t>
            </a:r>
            <a:r>
              <a:rPr lang="en-US" sz="2000" b="0" baseline="30000" dirty="0" smtClean="0"/>
              <a:t>2</a:t>
            </a:r>
            <a:r>
              <a:rPr lang="en-US" sz="2000" b="0" dirty="0" smtClean="0"/>
              <a:t>Oklahoma State University</a:t>
            </a:r>
            <a:endParaRPr lang="en-US" sz="2000" b="0" dirty="0"/>
          </a:p>
          <a:p>
            <a:pPr eaLnBrk="1" hangingPunct="1">
              <a:lnSpc>
                <a:spcPct val="90000"/>
              </a:lnSpc>
              <a:spcAft>
                <a:spcPts val="1200"/>
              </a:spcAft>
            </a:pPr>
            <a:r>
              <a:rPr lang="en-US" sz="2000" b="0" baseline="30000" dirty="0" smtClean="0"/>
              <a:t>                  3</a:t>
            </a:r>
            <a:r>
              <a:rPr lang="en-US" sz="2000" b="0" dirty="0" smtClean="0"/>
              <a:t>Clemson University              </a:t>
            </a:r>
            <a:r>
              <a:rPr lang="en-US" sz="2000" b="0" baseline="30000" dirty="0" smtClean="0"/>
              <a:t>4</a:t>
            </a:r>
            <a:r>
              <a:rPr lang="en-US" sz="2000" b="0" dirty="0" smtClean="0"/>
              <a:t>Texas A&amp;M </a:t>
            </a:r>
            <a:r>
              <a:rPr lang="en-US" sz="2000" b="0" dirty="0"/>
              <a:t>University</a:t>
            </a:r>
          </a:p>
        </p:txBody>
      </p:sp>
      <p:sp>
        <p:nvSpPr>
          <p:cNvPr id="15366" name="Rectangle 7"/>
          <p:cNvSpPr>
            <a:spLocks noChangeArrowheads="1"/>
          </p:cNvSpPr>
          <p:nvPr/>
        </p:nvSpPr>
        <p:spPr bwMode="auto">
          <a:xfrm>
            <a:off x="685800" y="5715000"/>
            <a:ext cx="7924800" cy="739306"/>
          </a:xfrm>
          <a:prstGeom prst="rect">
            <a:avLst/>
          </a:prstGeom>
          <a:solidFill>
            <a:schemeClr val="folHlink">
              <a:alpha val="0"/>
            </a:schemeClr>
          </a:solidFill>
          <a:ln w="25400">
            <a:noFill/>
            <a:miter lim="800000"/>
            <a:headEnd/>
            <a:tailEnd/>
          </a:ln>
        </p:spPr>
        <p:txBody>
          <a:bodyPr wrap="square" lIns="92075" tIns="46038" rIns="92075" bIns="46038">
            <a:spAutoFit/>
          </a:bodyPr>
          <a:lstStyle/>
          <a:p>
            <a:pPr algn="just"/>
            <a:r>
              <a:rPr kumimoji="1" lang="en-US" sz="1400" b="0" dirty="0">
                <a:solidFill>
                  <a:srgbClr val="000000"/>
                </a:solidFill>
              </a:rPr>
              <a:t>Acknowledgement: This research was supported by the National Science Foundation under Grants </a:t>
            </a:r>
            <a:r>
              <a:rPr kumimoji="1" lang="en-US" sz="1400" b="0" dirty="0" smtClean="0">
                <a:solidFill>
                  <a:schemeClr val="accent1"/>
                </a:solidFill>
              </a:rPr>
              <a:t>0838654, IIS1212790, and </a:t>
            </a:r>
            <a:r>
              <a:rPr lang="en-US" sz="1400" b="0" dirty="0" smtClean="0"/>
              <a:t>IIS</a:t>
            </a:r>
            <a:r>
              <a:rPr lang="en-US" sz="1400" b="0" dirty="0"/>
              <a:t>-</a:t>
            </a:r>
            <a:r>
              <a:rPr lang="en-US" sz="1400" b="0" dirty="0" smtClean="0"/>
              <a:t>1540469</a:t>
            </a:r>
            <a:r>
              <a:rPr kumimoji="1" lang="en-US" sz="1400" b="0" dirty="0" smtClean="0">
                <a:solidFill>
                  <a:schemeClr val="accent1"/>
                </a:solidFill>
              </a:rPr>
              <a:t>. </a:t>
            </a:r>
            <a:r>
              <a:rPr kumimoji="1" lang="en-US" sz="1400" b="0" dirty="0">
                <a:solidFill>
                  <a:srgbClr val="000000"/>
                </a:solidFill>
              </a:rPr>
              <a:t>None of the conclusions expressed here necessarily reflects views other than those of the </a:t>
            </a:r>
            <a:r>
              <a:rPr kumimoji="1" lang="en-US" sz="1400" b="0" dirty="0" smtClean="0">
                <a:solidFill>
                  <a:srgbClr val="000000"/>
                </a:solidFill>
              </a:rPr>
              <a:t>authors.</a:t>
            </a:r>
            <a:r>
              <a:rPr kumimoji="1" lang="en-US" sz="1400" b="0" dirty="0" smtClean="0"/>
              <a:t> </a:t>
            </a:r>
            <a:endParaRPr kumimoji="1" lang="en-US" sz="1400" b="0" dirty="0"/>
          </a:p>
        </p:txBody>
      </p:sp>
      <p:sp>
        <p:nvSpPr>
          <p:cNvPr id="2" name="TextBox 1"/>
          <p:cNvSpPr txBox="1"/>
          <p:nvPr/>
        </p:nvSpPr>
        <p:spPr>
          <a:xfrm>
            <a:off x="838200" y="4343400"/>
            <a:ext cx="7467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/>
              <a:t>Vis 2015 Workshop</a:t>
            </a:r>
          </a:p>
          <a:p>
            <a:pPr algn="ctr"/>
            <a:r>
              <a:rPr lang="en-US" sz="2000" b="0" dirty="0" smtClean="0"/>
              <a:t> Visualization </a:t>
            </a:r>
            <a:r>
              <a:rPr lang="en-US" sz="2000" b="0" dirty="0"/>
              <a:t>for Decision Making Under </a:t>
            </a:r>
            <a:r>
              <a:rPr lang="en-US" sz="2000" b="0" dirty="0" smtClean="0"/>
              <a:t>Uncertainty</a:t>
            </a:r>
          </a:p>
          <a:p>
            <a:pPr algn="ctr"/>
            <a:r>
              <a:rPr lang="en-US" sz="2000" b="0" dirty="0" smtClean="0"/>
              <a:t>Chicago IL</a:t>
            </a:r>
          </a:p>
          <a:p>
            <a:pPr algn="ctr"/>
            <a:r>
              <a:rPr lang="en-US" sz="2000" b="0" dirty="0" smtClean="0"/>
              <a:t>26 October, 2015</a:t>
            </a:r>
            <a:endParaRPr lang="en-US" sz="2000" b="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i="1">
                <a:latin typeface="Arial" charset="0"/>
                <a:ea typeface="ＭＳ Ｐゴシック" charset="0"/>
                <a:cs typeface="ＭＳ Ｐゴシック" charset="0"/>
              </a:rPr>
              <a:t>DynaSearch</a:t>
            </a:r>
            <a:r>
              <a:rPr lang="en-US" sz="2800">
                <a:latin typeface="Arial" charset="0"/>
                <a:ea typeface="ＭＳ Ｐゴシック" charset="0"/>
                <a:cs typeface="ＭＳ Ｐゴシック" charset="0"/>
              </a:rPr>
              <a:t> Forecast Advisory </a:t>
            </a:r>
            <a:br>
              <a:rPr lang="en-US" sz="280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2800">
                <a:latin typeface="Arial" charset="0"/>
                <a:ea typeface="ＭＳ Ｐゴシック" charset="0"/>
                <a:cs typeface="ＭＳ Ｐゴシック" charset="0"/>
              </a:rPr>
              <a:t>Information Display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  <p:sp>
        <p:nvSpPr>
          <p:cNvPr id="2969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fld id="{33720459-3FE1-0347-BB3A-529A045CA9CB}" type="slidenum">
              <a:rPr lang="en-US" sz="1400" b="0"/>
              <a:pPr/>
              <a:t>10</a:t>
            </a:fld>
            <a:endParaRPr lang="en-US" sz="1400"/>
          </a:p>
        </p:txBody>
      </p:sp>
      <p:pic>
        <p:nvPicPr>
          <p:cNvPr id="29700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3999"/>
          <a:stretch>
            <a:fillRect/>
          </a:stretch>
        </p:blipFill>
        <p:spPr bwMode="auto">
          <a:xfrm>
            <a:off x="914400" y="1828800"/>
            <a:ext cx="7772400" cy="4283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701" name="TextBox 1"/>
          <p:cNvSpPr txBox="1">
            <a:spLocks noChangeArrowheads="1"/>
          </p:cNvSpPr>
          <p:nvPr/>
        </p:nvSpPr>
        <p:spPr bwMode="auto">
          <a:xfrm>
            <a:off x="5943600" y="3124200"/>
            <a:ext cx="2133600" cy="46196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b="0">
                <a:solidFill>
                  <a:srgbClr val="FF0000"/>
                </a:solidFill>
              </a:rPr>
              <a:t>Note that this user clicked the 5-day uncertainty cone. </a:t>
            </a:r>
          </a:p>
        </p:txBody>
      </p:sp>
      <p:sp>
        <p:nvSpPr>
          <p:cNvPr id="29702" name="Rectangle 2"/>
          <p:cNvSpPr>
            <a:spLocks noChangeArrowheads="1"/>
          </p:cNvSpPr>
          <p:nvPr/>
        </p:nvSpPr>
        <p:spPr bwMode="auto">
          <a:xfrm>
            <a:off x="7924800" y="5410200"/>
            <a:ext cx="381000" cy="152400"/>
          </a:xfrm>
          <a:prstGeom prst="rect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488" tIns="44450" rIns="90488" bIns="44450" anchor="ctr"/>
          <a:lstStyle/>
          <a:p>
            <a:endParaRPr lang="en-US"/>
          </a:p>
        </p:txBody>
      </p:sp>
      <p:sp>
        <p:nvSpPr>
          <p:cNvPr id="8" name="Text Box 5"/>
          <p:cNvSpPr txBox="1">
            <a:spLocks/>
          </p:cNvSpPr>
          <p:nvPr/>
        </p:nvSpPr>
        <p:spPr bwMode="auto">
          <a:xfrm>
            <a:off x="1033272" y="4599432"/>
            <a:ext cx="2807208" cy="466344"/>
          </a:xfrm>
          <a:prstGeom prst="rect">
            <a:avLst/>
          </a:prstGeom>
          <a:solidFill>
            <a:srgbClr val="D8D8D8"/>
          </a:solidFill>
          <a:ln w="635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r>
              <a:rPr kumimoji="0" lang="en-US" altLang="zh-TW" sz="500" i="0" u="none" strike="noStrike" cap="none" normalizeH="0" baseline="0" dirty="0" smtClean="0">
                <a:ln>
                  <a:noFill/>
                </a:ln>
                <a:effectLst/>
                <a:latin typeface="Calibri" pitchFamily="34" charset="0"/>
                <a:ea typeface="PMingLiU" pitchFamily="18" charset="-120"/>
                <a:cs typeface="Arial" pitchFamily="34" charset="0"/>
              </a:rPr>
              <a:t>A HURRICANE WATCH IS IN EFFECT FROM CAMERON COUNTY, TX TO OKALOOSA COUNTY, AL. A HURRICANE WATCH MEANS THAT HURRICANE CONDITIONS ARE POSSIBLE WITHIN THE WATCH AREA GENERALLY WITHIN 36 HOURS..</a:t>
            </a:r>
            <a:endParaRPr kumimoji="0" lang="en-US" sz="50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Box 5"/>
          <p:cNvSpPr txBox="1">
            <a:spLocks/>
          </p:cNvSpPr>
          <p:nvPr/>
        </p:nvSpPr>
        <p:spPr bwMode="auto">
          <a:xfrm>
            <a:off x="3474720" y="3831336"/>
            <a:ext cx="374904" cy="304800"/>
          </a:xfrm>
          <a:prstGeom prst="rect">
            <a:avLst/>
          </a:prstGeom>
          <a:solidFill>
            <a:srgbClr val="D8D8D8"/>
          </a:solidFill>
          <a:ln w="635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R="0" lvl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ClrTx/>
              <a:buSzTx/>
              <a:buFontTx/>
              <a:buNone/>
              <a:tabLst/>
            </a:pPr>
            <a:endParaRPr kumimoji="0" lang="en-US" sz="50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9000" y="3861911"/>
            <a:ext cx="5334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TW" sz="500" dirty="0">
                <a:latin typeface="Calibri" pitchFamily="34" charset="0"/>
                <a:ea typeface="PMingLiU" pitchFamily="18" charset="-120"/>
                <a:cs typeface="Arial" pitchFamily="34" charset="0"/>
              </a:rPr>
              <a:t>Category 3 (120 mph)</a:t>
            </a:r>
            <a:endParaRPr lang="en-US" sz="500" dirty="0">
              <a:latin typeface="Calibri" pitchFamily="34" charset="0"/>
              <a:ea typeface="PMingLiU" pitchFamily="18" charset="-120"/>
              <a:cs typeface="Arial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latin typeface="+mn-lt"/>
              </a:rPr>
              <a:t>Mean </a:t>
            </a:r>
            <a:r>
              <a:rPr lang="en-US" i="1" dirty="0" err="1">
                <a:latin typeface="+mn-lt"/>
              </a:rPr>
              <a:t>p</a:t>
            </a:r>
            <a:r>
              <a:rPr lang="en-US" i="1" baseline="-25000" dirty="0" err="1">
                <a:latin typeface="+mn-lt"/>
              </a:rPr>
              <a:t>s</a:t>
            </a:r>
            <a:r>
              <a:rPr lang="en-US" dirty="0">
                <a:latin typeface="+mn-lt"/>
              </a:rPr>
              <a:t> for Hurricane A (Brownsville)</a:t>
            </a:r>
            <a:r>
              <a:rPr lang="en-US" dirty="0" smtClean="0">
                <a:latin typeface="+mn-lt"/>
              </a:rPr>
              <a:t> </a:t>
            </a:r>
            <a:endParaRPr lang="en-US" dirty="0">
              <a:latin typeface="+mn-lt"/>
            </a:endParaRPr>
          </a:p>
        </p:txBody>
      </p:sp>
      <p:sp>
        <p:nvSpPr>
          <p:cNvPr id="3993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fld id="{E9C886FD-5209-274A-9922-FCAA08E48BC3}" type="slidenum">
              <a:rPr lang="en-US" sz="1400" b="0"/>
              <a:pPr/>
              <a:t>11</a:t>
            </a:fld>
            <a:endParaRPr lang="en-US" sz="1400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3183333614"/>
              </p:ext>
            </p:extLst>
          </p:nvPr>
        </p:nvGraphicFramePr>
        <p:xfrm>
          <a:off x="762000" y="1804670"/>
          <a:ext cx="7772400" cy="4138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941" name="TextBox 2"/>
          <p:cNvSpPr txBox="1">
            <a:spLocks noChangeArrowheads="1"/>
          </p:cNvSpPr>
          <p:nvPr/>
        </p:nvSpPr>
        <p:spPr bwMode="auto">
          <a:xfrm>
            <a:off x="3505200" y="2895600"/>
            <a:ext cx="8858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b="0" dirty="0"/>
              <a:t>Target city</a:t>
            </a:r>
          </a:p>
        </p:txBody>
      </p:sp>
      <p:sp>
        <p:nvSpPr>
          <p:cNvPr id="39942" name="TextBox 6"/>
          <p:cNvSpPr txBox="1">
            <a:spLocks noChangeArrowheads="1"/>
          </p:cNvSpPr>
          <p:nvPr/>
        </p:nvSpPr>
        <p:spPr bwMode="auto">
          <a:xfrm>
            <a:off x="3352800" y="4191000"/>
            <a:ext cx="118903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b="0" dirty="0"/>
              <a:t>Adjacent cities</a:t>
            </a:r>
          </a:p>
        </p:txBody>
      </p:sp>
      <p:sp>
        <p:nvSpPr>
          <p:cNvPr id="39943" name="TextBox 7"/>
          <p:cNvSpPr txBox="1">
            <a:spLocks noChangeArrowheads="1"/>
          </p:cNvSpPr>
          <p:nvPr/>
        </p:nvSpPr>
        <p:spPr bwMode="auto">
          <a:xfrm>
            <a:off x="3200400" y="4953000"/>
            <a:ext cx="11207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b="0"/>
              <a:t>Remote cities</a:t>
            </a: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3E09C71E-CB4A-4FCF-8A24-6E909BA10FD4}" type="slidenum">
              <a:rPr lang="en-US"/>
              <a:pPr/>
              <a:t>12</a:t>
            </a:fld>
            <a:endParaRPr lang="en-US" b="1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838200"/>
          </a:xfrm>
        </p:spPr>
        <p:txBody>
          <a:bodyPr/>
          <a:lstStyle/>
          <a:p>
            <a:r>
              <a:rPr lang="en-US" dirty="0" smtClean="0"/>
              <a:t>Protective </a:t>
            </a:r>
            <a:r>
              <a:rPr lang="en-US" dirty="0"/>
              <a:t>Action </a:t>
            </a:r>
            <a:r>
              <a:rPr lang="en-US" dirty="0" smtClean="0"/>
              <a:t>Recommendations </a:t>
            </a:r>
            <a:br>
              <a:rPr lang="en-US" dirty="0" smtClean="0"/>
            </a:br>
            <a:r>
              <a:rPr lang="en-US" dirty="0" smtClean="0"/>
              <a:t>for Cameron County </a:t>
            </a:r>
            <a:r>
              <a:rPr lang="en-US" dirty="0"/>
              <a:t>(Brownsville) </a:t>
            </a:r>
            <a:endParaRPr lang="en-US" dirty="0" smtClean="0"/>
          </a:p>
        </p:txBody>
      </p:sp>
      <p:pic>
        <p:nvPicPr>
          <p:cNvPr id="2" name="Picture 1" descr="Figure 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71600"/>
            <a:ext cx="7772400" cy="4343400"/>
          </a:xfrm>
          <a:prstGeom prst="rect">
            <a:avLst/>
          </a:prstGeom>
        </p:spPr>
      </p:pic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Tornado Warning Polygons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6868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fld id="{73827D1B-6902-954B-BA50-CC17D290AB25}" type="slidenum">
              <a:rPr lang="en-US" sz="1400" b="0"/>
              <a:pPr/>
              <a:t>13</a:t>
            </a:fld>
            <a:endParaRPr lang="en-US" sz="140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4800" y="2057400"/>
            <a:ext cx="3810000" cy="35814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 tornado warning polygon </a:t>
            </a:r>
          </a:p>
          <a:p>
            <a:r>
              <a:rPr lang="en-US" dirty="0" smtClean="0"/>
              <a:t>Depicts the area that a meteorologist thinks is at risk of being struck by a tornado</a:t>
            </a:r>
          </a:p>
          <a:p>
            <a:r>
              <a:rPr lang="en-US" dirty="0" smtClean="0"/>
              <a:t>Is based on expert judgment rather than historical data.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981200"/>
            <a:ext cx="4840941" cy="3657600"/>
          </a:xfrm>
          <a:prstGeom prst="rect">
            <a:avLst/>
          </a:prstGeom>
        </p:spPr>
      </p:pic>
      <p:sp>
        <p:nvSpPr>
          <p:cNvPr id="7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  <p:extLst>
      <p:ext uri="{BB962C8B-B14F-4D97-AF65-F5344CB8AC3E}">
        <p14:creationId xmlns:p14="http://schemas.microsoft.com/office/powerpoint/2010/main" val="1847003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Tornado Warning Polygons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686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Sherman</a:t>
            </a:r>
            <a:r>
              <a:rPr lang="en-US" dirty="0" smtClean="0"/>
              <a:t>-Morris and Brown (2012) found respondents tended to judge the area of highest risk to be the centroid of the polygon. </a:t>
            </a:r>
          </a:p>
          <a:p>
            <a:r>
              <a:rPr lang="en-US" dirty="0"/>
              <a:t>Ash et al. (2014) </a:t>
            </a:r>
            <a:r>
              <a:rPr lang="en-US" dirty="0" smtClean="0"/>
              <a:t>collected </a:t>
            </a:r>
            <a:r>
              <a:rPr lang="en-US" dirty="0"/>
              <a:t>ratings of fear and protective </a:t>
            </a:r>
            <a:r>
              <a:rPr lang="en-US" dirty="0" smtClean="0"/>
              <a:t>action in response to a standard polygon (1 risk contour), a red gradient polygon (5 risk </a:t>
            </a:r>
            <a:r>
              <a:rPr lang="en-US" dirty="0"/>
              <a:t>contour</a:t>
            </a:r>
            <a:r>
              <a:rPr lang="en-US" dirty="0" smtClean="0"/>
              <a:t>s) and spectral polygon (10 risk </a:t>
            </a:r>
            <a:r>
              <a:rPr lang="en-US" dirty="0"/>
              <a:t>contour</a:t>
            </a:r>
            <a:r>
              <a:rPr lang="en-US" dirty="0" smtClean="0"/>
              <a:t>s)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6868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fld id="{73827D1B-6902-954B-BA50-CC17D290AB25}" type="slidenum">
              <a:rPr lang="en-US" sz="1400" b="0"/>
              <a:pPr/>
              <a:t>14</a:t>
            </a:fld>
            <a:endParaRPr lang="en-US" sz="140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  <p:extLst>
      <p:ext uri="{BB962C8B-B14F-4D97-AF65-F5344CB8AC3E}">
        <p14:creationId xmlns:p14="http://schemas.microsoft.com/office/powerpoint/2010/main" val="2466491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Ash et al. (2014)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Three Forms </a:t>
            </a:r>
            <a:r>
              <a:rPr lang="en-US" dirty="0"/>
              <a:t>of </a:t>
            </a:r>
            <a:r>
              <a:rPr lang="en-US" dirty="0" smtClean="0"/>
              <a:t>Polygons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4F9D43-7250-4FC6-8438-B2AAF42FA15A}" type="slidenum">
              <a:rPr lang="en-US" smtClean="0"/>
              <a:pPr/>
              <a:t>15</a:t>
            </a:fld>
            <a:endParaRPr lang="en-US" b="1"/>
          </a:p>
        </p:txBody>
      </p:sp>
      <p:pic>
        <p:nvPicPr>
          <p:cNvPr id="6" name="Picture 5" descr="Screen Shot 2015-07-01 at 1.27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4000" cy="3627984"/>
          </a:xfrm>
          <a:prstGeom prst="rect">
            <a:avLst/>
          </a:prstGeom>
        </p:spPr>
      </p:pic>
      <p:sp>
        <p:nvSpPr>
          <p:cNvPr id="7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  <p:extLst>
      <p:ext uri="{BB962C8B-B14F-4D97-AF65-F5344CB8AC3E}">
        <p14:creationId xmlns:p14="http://schemas.microsoft.com/office/powerpoint/2010/main" val="134355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Ash et al. (2014) Results</a:t>
            </a:r>
          </a:p>
        </p:txBody>
      </p:sp>
      <p:pic>
        <p:nvPicPr>
          <p:cNvPr id="6" name="Content Placeholder 5" descr="Screen Shot 2015-07-01 at 1.28.58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98" b="11098"/>
          <a:stretch>
            <a:fillRect/>
          </a:stretch>
        </p:blipFill>
        <p:spPr/>
      </p:pic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4F9D43-7250-4FC6-8438-B2AAF42FA15A}" type="slidenum">
              <a:rPr lang="en-US" smtClean="0"/>
              <a:pPr/>
              <a:t>16</a:t>
            </a:fld>
            <a:endParaRPr lang="en-US" b="1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  <p:extLst>
      <p:ext uri="{BB962C8B-B14F-4D97-AF65-F5344CB8AC3E}">
        <p14:creationId xmlns:p14="http://schemas.microsoft.com/office/powerpoint/2010/main" val="129968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Lindell et al. (2015)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6646467"/>
              </p:ext>
            </p:extLst>
          </p:nvPr>
        </p:nvGraphicFramePr>
        <p:xfrm>
          <a:off x="3860800" y="2590800"/>
          <a:ext cx="5257800" cy="3266261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525780"/>
                <a:gridCol w="525780"/>
                <a:gridCol w="525780"/>
                <a:gridCol w="525780"/>
                <a:gridCol w="525780"/>
                <a:gridCol w="525780"/>
                <a:gridCol w="525780"/>
                <a:gridCol w="525780"/>
                <a:gridCol w="525780"/>
                <a:gridCol w="525780"/>
              </a:tblGrid>
              <a:tr h="391339"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B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C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F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G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H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I</a:t>
                      </a:r>
                      <a:endParaRPr lang="en-US" sz="1200" dirty="0"/>
                    </a:p>
                  </a:txBody>
                  <a:tcPr/>
                </a:tc>
              </a:tr>
              <a:tr h="67546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2.38/3.34</a:t>
                      </a:r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</a:tr>
              <a:tr h="67546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4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2.49/3.15</a:t>
                      </a:r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3.00/4.03</a:t>
                      </a:r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3.11/3.87</a:t>
                      </a:r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1.46/1.61</a:t>
                      </a:r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</a:tr>
              <a:tr h="67546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3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1.39/2.15</a:t>
                      </a:r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2.57/2.81</a:t>
                      </a:r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4.55/4.85</a:t>
                      </a:r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3.30/3.88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</a:tr>
              <a:tr h="39133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1.39/1.44</a:t>
                      </a:r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2.99/4.13</a:t>
                      </a:r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3.09/4.03</a:t>
                      </a:r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2.76/3.35</a:t>
                      </a:r>
                      <a:endParaRPr lang="en-US" sz="12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1.93/2.10</a:t>
                      </a:r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</a:tr>
              <a:tr h="39133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1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rgbClr val="E2E2FB"/>
                    </a:solidFill>
                  </a:tcPr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4F9D43-7250-4FC6-8438-B2AAF42FA15A}" type="slidenum">
              <a:rPr lang="en-US" smtClean="0"/>
              <a:pPr/>
              <a:t>17</a:t>
            </a:fld>
            <a:endParaRPr lang="en-US" b="1"/>
          </a:p>
        </p:txBody>
      </p:sp>
      <p:sp>
        <p:nvSpPr>
          <p:cNvPr id="8" name="TextBox 7"/>
          <p:cNvSpPr txBox="1"/>
          <p:nvPr/>
        </p:nvSpPr>
        <p:spPr>
          <a:xfrm>
            <a:off x="4572000" y="5715000"/>
            <a:ext cx="4345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Note: </a:t>
            </a:r>
            <a:r>
              <a:rPr lang="en-US" sz="1400" i="1" dirty="0"/>
              <a:t>Extremely unlikely</a:t>
            </a:r>
            <a:r>
              <a:rPr lang="en-US" sz="1400" dirty="0"/>
              <a:t> = 1; </a:t>
            </a:r>
            <a:r>
              <a:rPr lang="en-US" sz="1400" i="1" dirty="0"/>
              <a:t>Extremely likely</a:t>
            </a:r>
            <a:r>
              <a:rPr lang="en-US" sz="1400" dirty="0"/>
              <a:t> = 5</a:t>
            </a:r>
            <a:r>
              <a:rPr lang="en-US" dirty="0"/>
              <a:t> </a:t>
            </a:r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5600"/>
            <a:ext cx="3630705" cy="2743200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990600" y="1524000"/>
            <a:ext cx="7162800" cy="914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50000"/>
              <a:buFont typeface="Times" charset="0"/>
              <a:buChar char="•"/>
              <a:defRPr sz="2400">
                <a:solidFill>
                  <a:schemeClr val="tx2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5000"/>
              <a:buChar char="&gt;"/>
              <a:defRPr sz="2000">
                <a:solidFill>
                  <a:schemeClr val="tx2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50000"/>
              <a:buFont typeface="Times" charset="0"/>
              <a:buChar char="-"/>
              <a:defRPr>
                <a:solidFill>
                  <a:schemeClr val="tx2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+mn-lt"/>
                <a:ea typeface="ＭＳ Ｐゴシック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b="0" dirty="0" smtClean="0"/>
              <a:t>Participants viewed 15 tornado polygons that varied in proximity to their location. 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4953000" y="4343400"/>
            <a:ext cx="457200" cy="609600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488" tIns="44450" rIns="90488" bIns="4445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2743200" y="4876800"/>
            <a:ext cx="2240280" cy="0"/>
          </a:xfrm>
          <a:prstGeom prst="straightConnector1">
            <a:avLst/>
          </a:prstGeom>
          <a:solidFill>
            <a:srgbClr val="063DE8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282866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People use </a:t>
            </a:r>
            <a:r>
              <a:rPr lang="en-US" dirty="0"/>
              <a:t>a </a:t>
            </a:r>
            <a:r>
              <a:rPr lang="en-US" i="1" dirty="0"/>
              <a:t>distance-decay </a:t>
            </a:r>
            <a:r>
              <a:rPr lang="en-US" i="1" dirty="0" smtClean="0"/>
              <a:t>heuristic </a:t>
            </a:r>
            <a:r>
              <a:rPr lang="en-US" dirty="0" smtClean="0"/>
              <a:t>to generate a differentiated representation of risk even when viewing a display that has only a single contour.</a:t>
            </a:r>
          </a:p>
          <a:p>
            <a:pPr lvl="1"/>
            <a:r>
              <a:rPr lang="en-US" dirty="0" smtClean="0"/>
              <a:t>Participants provided </a:t>
            </a:r>
            <a:r>
              <a:rPr lang="en-US" i="1" dirty="0" err="1"/>
              <a:t>p</a:t>
            </a:r>
            <a:r>
              <a:rPr lang="en-US" i="1" baseline="-25000" dirty="0" err="1"/>
              <a:t>s</a:t>
            </a:r>
            <a:r>
              <a:rPr lang="en-US" dirty="0"/>
              <a:t> </a:t>
            </a:r>
            <a:r>
              <a:rPr lang="en-US" dirty="0" smtClean="0"/>
              <a:t>judgments that decline </a:t>
            </a:r>
            <a:r>
              <a:rPr lang="en-US" dirty="0"/>
              <a:t>with distance from the uncertainty </a:t>
            </a:r>
            <a:r>
              <a:rPr lang="en-US" dirty="0" smtClean="0"/>
              <a:t>display </a:t>
            </a:r>
            <a:r>
              <a:rPr lang="en-US" dirty="0"/>
              <a:t>centerline (hurricane) or </a:t>
            </a:r>
            <a:r>
              <a:rPr lang="en-US" dirty="0" smtClean="0"/>
              <a:t>centroid </a:t>
            </a:r>
            <a:r>
              <a:rPr lang="en-US" dirty="0"/>
              <a:t>(tornado</a:t>
            </a:r>
            <a:r>
              <a:rPr lang="en-US" dirty="0" smtClean="0"/>
              <a:t>) and are nonzero outside </a:t>
            </a:r>
            <a:r>
              <a:rPr lang="en-US" dirty="0"/>
              <a:t>the </a:t>
            </a:r>
            <a:r>
              <a:rPr lang="en-US" dirty="0" smtClean="0"/>
              <a:t>contour line.</a:t>
            </a:r>
          </a:p>
          <a:p>
            <a:pPr lvl="1"/>
            <a:r>
              <a:rPr lang="en-US" dirty="0" smtClean="0"/>
              <a:t>The slope (and scale) of the distance-decay function differs by </a:t>
            </a:r>
            <a:r>
              <a:rPr lang="en-US" dirty="0"/>
              <a:t>hazard </a:t>
            </a:r>
            <a:r>
              <a:rPr lang="en-US" dirty="0" smtClean="0"/>
              <a:t>(miles for tornadoes and </a:t>
            </a:r>
            <a:r>
              <a:rPr lang="en-US" dirty="0"/>
              <a:t>hundreds of </a:t>
            </a:r>
            <a:r>
              <a:rPr lang="en-US" dirty="0" smtClean="0"/>
              <a:t>miles for hurricanes) and person. </a:t>
            </a:r>
          </a:p>
          <a:p>
            <a:pPr lvl="1"/>
            <a:r>
              <a:rPr lang="en-US" dirty="0" smtClean="0"/>
              <a:t>The </a:t>
            </a:r>
            <a:r>
              <a:rPr lang="en-US" i="1" dirty="0" err="1"/>
              <a:t>p</a:t>
            </a:r>
            <a:r>
              <a:rPr lang="en-US" i="1" baseline="-25000" dirty="0" err="1"/>
              <a:t>s</a:t>
            </a:r>
            <a:r>
              <a:rPr lang="en-US" dirty="0"/>
              <a:t> </a:t>
            </a:r>
            <a:r>
              <a:rPr lang="en-US" dirty="0" smtClean="0"/>
              <a:t>judgments are </a:t>
            </a:r>
            <a:r>
              <a:rPr lang="en-US" dirty="0"/>
              <a:t>correlated with expected </a:t>
            </a:r>
            <a:r>
              <a:rPr lang="en-US" dirty="0" smtClean="0"/>
              <a:t>(in experiments) and </a:t>
            </a:r>
            <a:r>
              <a:rPr lang="en-US" dirty="0"/>
              <a:t>actual </a:t>
            </a:r>
            <a:r>
              <a:rPr lang="en-US" dirty="0" smtClean="0"/>
              <a:t>(in surveys) protective </a:t>
            </a:r>
            <a:r>
              <a:rPr lang="en-US" dirty="0"/>
              <a:t>actions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4F9D43-7250-4FC6-8438-B2AAF42FA15A}" type="slidenum">
              <a:rPr lang="en-US" smtClean="0"/>
              <a:pPr/>
              <a:t>18</a:t>
            </a:fld>
            <a:endParaRPr lang="en-US" b="1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  <p:extLst>
      <p:ext uri="{BB962C8B-B14F-4D97-AF65-F5344CB8AC3E}">
        <p14:creationId xmlns:p14="http://schemas.microsoft.com/office/powerpoint/2010/main" val="137360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Research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Additional research is needed to </a:t>
            </a:r>
            <a:endParaRPr lang="en-US" sz="2000" dirty="0" smtClean="0"/>
          </a:p>
          <a:p>
            <a:pPr lvl="1"/>
            <a:r>
              <a:rPr lang="en-US" sz="1800" dirty="0" smtClean="0"/>
              <a:t>Assess </a:t>
            </a:r>
            <a:r>
              <a:rPr lang="en-US" sz="1800" dirty="0" smtClean="0"/>
              <a:t>the effects </a:t>
            </a:r>
            <a:r>
              <a:rPr lang="en-US" sz="1800" dirty="0" smtClean="0"/>
              <a:t>of contextual information </a:t>
            </a:r>
            <a:r>
              <a:rPr lang="en-US" sz="1800" dirty="0" smtClean="0"/>
              <a:t>(</a:t>
            </a:r>
            <a:r>
              <a:rPr lang="en-US" sz="1800" dirty="0" smtClean="0"/>
              <a:t>e.g., adding storm cells to warning polygons).</a:t>
            </a:r>
          </a:p>
          <a:p>
            <a:pPr lvl="1"/>
            <a:r>
              <a:rPr lang="en-US" sz="1800" dirty="0" smtClean="0"/>
              <a:t>Assess people’s perceptions of the </a:t>
            </a:r>
            <a:r>
              <a:rPr lang="en-US" sz="1800" dirty="0" smtClean="0"/>
              <a:t>probabilities and costs of decision errors.</a:t>
            </a:r>
          </a:p>
          <a:p>
            <a:pPr lvl="1"/>
            <a:r>
              <a:rPr lang="en-US" sz="1800" dirty="0" smtClean="0"/>
              <a:t>Examine differences between reactions to a single graphic display and the totality of information received between initial warning and protective action.</a:t>
            </a:r>
          </a:p>
          <a:p>
            <a:pPr lvl="1"/>
            <a:r>
              <a:rPr lang="en-US" sz="1800" dirty="0" smtClean="0"/>
              <a:t>Determine if these results also apply to hazards in which topographical features affect personal risk. </a:t>
            </a:r>
          </a:p>
          <a:p>
            <a:pPr lvl="1"/>
            <a:r>
              <a:rPr lang="en-US" sz="1800" dirty="0" smtClean="0"/>
              <a:t>Identify the sources of individual differences in the slope/scale of the distance-decay function (e.g., numeracy and spatial ability).</a:t>
            </a:r>
          </a:p>
          <a:p>
            <a:pPr lvl="1"/>
            <a:r>
              <a:rPr lang="en-US" sz="1800" dirty="0" smtClean="0"/>
              <a:t>Determine whether general populations can process more complex uncertainty displays without extensive training.</a:t>
            </a:r>
            <a:endParaRPr lang="en-US" sz="18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4F9D43-7250-4FC6-8438-B2AAF42FA15A}" type="slidenum">
              <a:rPr lang="en-US" smtClean="0"/>
              <a:pPr/>
              <a:t>19</a:t>
            </a:fld>
            <a:endParaRPr lang="en-US" b="1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  <p:extLst>
      <p:ext uri="{BB962C8B-B14F-4D97-AF65-F5344CB8AC3E}">
        <p14:creationId xmlns:p14="http://schemas.microsoft.com/office/powerpoint/2010/main" val="245057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Hurricane Uncertainty Cones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600200"/>
            <a:ext cx="7010400" cy="1371600"/>
          </a:xfrm>
        </p:spPr>
        <p:txBody>
          <a:bodyPr/>
          <a:lstStyle/>
          <a:p>
            <a:r>
              <a:rPr lang="en-US" dirty="0" smtClean="0"/>
              <a:t>A hurricane </a:t>
            </a:r>
            <a:r>
              <a:rPr lang="en-US" i="1" dirty="0" smtClean="0"/>
              <a:t>uncertainty </a:t>
            </a:r>
            <a:r>
              <a:rPr lang="en-US" dirty="0" smtClean="0"/>
              <a:t>cone depicts the area having a 67% chance of containing the hurricane track.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4F9D43-7250-4FC6-8438-B2AAF42FA15A}" type="slidenum">
              <a:rPr lang="en-US" smtClean="0"/>
              <a:pPr/>
              <a:t>2</a:t>
            </a:fld>
            <a:endParaRPr lang="en-US" b="1"/>
          </a:p>
        </p:txBody>
      </p:sp>
      <p:pic>
        <p:nvPicPr>
          <p:cNvPr id="6" name="Picture 5" descr="Screen Shot 2015-01-17 at 5.23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048000"/>
            <a:ext cx="6451600" cy="3009900"/>
          </a:xfrm>
          <a:prstGeom prst="rect">
            <a:avLst/>
          </a:prstGeom>
        </p:spPr>
      </p:pic>
      <p:sp>
        <p:nvSpPr>
          <p:cNvPr id="7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  <p:extLst>
      <p:ext uri="{BB962C8B-B14F-4D97-AF65-F5344CB8AC3E}">
        <p14:creationId xmlns:p14="http://schemas.microsoft.com/office/powerpoint/2010/main" val="347492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600200"/>
            <a:ext cx="7162800" cy="4648200"/>
          </a:xfrm>
        </p:spPr>
        <p:txBody>
          <a:bodyPr/>
          <a:lstStyle/>
          <a:p>
            <a:r>
              <a:rPr lang="en-US" sz="1600" dirty="0"/>
              <a:t>Ash, K.D., R.L. Schumann III, and G.C. Bowser, 2014: Tornado warning trade-offs: Evaluating choices for visually communicating risk. </a:t>
            </a:r>
            <a:r>
              <a:rPr lang="en-US" sz="1600" i="1" dirty="0"/>
              <a:t>Weather, Climate, and Society</a:t>
            </a:r>
            <a:r>
              <a:rPr lang="en-US" sz="1600" dirty="0"/>
              <a:t>, </a:t>
            </a:r>
            <a:r>
              <a:rPr lang="en-US" sz="1600" i="1" dirty="0"/>
              <a:t>6</a:t>
            </a:r>
            <a:r>
              <a:rPr lang="en-US" sz="1600" dirty="0"/>
              <a:t>(1), 104-118. </a:t>
            </a:r>
          </a:p>
          <a:p>
            <a:r>
              <a:rPr lang="en-US" sz="1600" dirty="0" smtClean="0"/>
              <a:t>Broad</a:t>
            </a:r>
            <a:r>
              <a:rPr lang="en-US" sz="1600" dirty="0"/>
              <a:t>, K., A. </a:t>
            </a:r>
            <a:r>
              <a:rPr lang="en-US" sz="1600" dirty="0" err="1"/>
              <a:t>Leiserowitz</a:t>
            </a:r>
            <a:r>
              <a:rPr lang="en-US" sz="1600" dirty="0"/>
              <a:t>, J. </a:t>
            </a:r>
            <a:r>
              <a:rPr lang="en-US" sz="1600" dirty="0" err="1"/>
              <a:t>Weinkle</a:t>
            </a:r>
            <a:r>
              <a:rPr lang="en-US" sz="1600" dirty="0"/>
              <a:t>, and M. </a:t>
            </a:r>
            <a:r>
              <a:rPr lang="en-US" sz="1600" dirty="0" err="1"/>
              <a:t>Steketee</a:t>
            </a:r>
            <a:r>
              <a:rPr lang="en-US" sz="1600" dirty="0"/>
              <a:t>, 2007: Misinterpretations of the “cone of uncertainty” in Florida during the 2004 hurricane season. </a:t>
            </a:r>
            <a:r>
              <a:rPr lang="en-US" sz="1600" i="1" dirty="0"/>
              <a:t>Bulletin of the American Meteorological Society</a:t>
            </a:r>
            <a:r>
              <a:rPr lang="en-US" sz="1600" dirty="0"/>
              <a:t>, 88(5), 651-667. </a:t>
            </a:r>
            <a:endParaRPr lang="en-US" sz="1600" dirty="0" smtClean="0"/>
          </a:p>
          <a:p>
            <a:r>
              <a:rPr lang="en-US" sz="1600" dirty="0" smtClean="0"/>
              <a:t>Cox</a:t>
            </a:r>
            <a:r>
              <a:rPr lang="en-US" sz="1600" dirty="0"/>
              <a:t>, J., D</a:t>
            </a:r>
            <a:r>
              <a:rPr lang="en-US" sz="1600" dirty="0" smtClean="0"/>
              <a:t>. House</a:t>
            </a:r>
            <a:r>
              <a:rPr lang="en-US" sz="1600" dirty="0"/>
              <a:t>, </a:t>
            </a:r>
            <a:r>
              <a:rPr lang="en-US" sz="1600" dirty="0" smtClean="0"/>
              <a:t>and </a:t>
            </a:r>
            <a:r>
              <a:rPr lang="en-US" sz="1600" dirty="0"/>
              <a:t>M.K</a:t>
            </a:r>
            <a:r>
              <a:rPr lang="en-US" sz="1600" dirty="0" smtClean="0"/>
              <a:t>. Lindell, 2013: </a:t>
            </a:r>
            <a:r>
              <a:rPr lang="en-US" sz="1600" dirty="0"/>
              <a:t>Visualizing uncertainty in predicted hurricane tracks. </a:t>
            </a:r>
            <a:r>
              <a:rPr lang="en-US" sz="1600" i="1" dirty="0"/>
              <a:t>International Journal for Uncertainty Quantification, </a:t>
            </a:r>
            <a:r>
              <a:rPr lang="en-US" sz="1600" dirty="0"/>
              <a:t>3, 143-156. </a:t>
            </a:r>
            <a:endParaRPr lang="en-US" sz="1600" dirty="0" smtClean="0"/>
          </a:p>
          <a:p>
            <a:r>
              <a:rPr lang="en-US" sz="1600" dirty="0"/>
              <a:t>Huang, S-K., M.K</a:t>
            </a:r>
            <a:r>
              <a:rPr lang="en-US" sz="1600" dirty="0" smtClean="0"/>
              <a:t>. Lindell</a:t>
            </a:r>
            <a:r>
              <a:rPr lang="en-US" sz="1600" dirty="0"/>
              <a:t>, </a:t>
            </a:r>
            <a:r>
              <a:rPr lang="en-US" sz="1600" dirty="0" smtClean="0"/>
              <a:t>and </a:t>
            </a:r>
            <a:r>
              <a:rPr lang="en-US" sz="1600" dirty="0"/>
              <a:t>C.S</a:t>
            </a:r>
            <a:r>
              <a:rPr lang="en-US" sz="1600" dirty="0" smtClean="0"/>
              <a:t>. Prater</a:t>
            </a:r>
            <a:r>
              <a:rPr lang="en-US" sz="1600" dirty="0"/>
              <a:t>, </a:t>
            </a:r>
            <a:r>
              <a:rPr lang="en-US" sz="1600" dirty="0" smtClean="0"/>
              <a:t>in press: </a:t>
            </a:r>
            <a:r>
              <a:rPr lang="en-US" sz="1600" dirty="0"/>
              <a:t>Who leaves and who stays? A review and statistical meta-analysis of hurricane evacuation studies. </a:t>
            </a:r>
            <a:r>
              <a:rPr lang="en-US" sz="1600" i="1" dirty="0"/>
              <a:t>Environment and Behavior</a:t>
            </a:r>
            <a:r>
              <a:rPr lang="en-US" sz="1600" dirty="0"/>
              <a:t>. DOI: 10.1177/0013916515578485 </a:t>
            </a:r>
            <a:endParaRPr lang="en-US" sz="1600" dirty="0" smtClean="0"/>
          </a:p>
          <a:p>
            <a:r>
              <a:rPr lang="en-US" sz="1600" dirty="0" smtClean="0"/>
              <a:t>Lindell</a:t>
            </a:r>
            <a:r>
              <a:rPr lang="en-US" sz="1600" dirty="0"/>
              <a:t>, M.K. </a:t>
            </a:r>
            <a:r>
              <a:rPr lang="en-US" sz="1600" dirty="0" smtClean="0"/>
              <a:t>and </a:t>
            </a:r>
            <a:r>
              <a:rPr lang="en-US" sz="1600" dirty="0"/>
              <a:t>T.C</a:t>
            </a:r>
            <a:r>
              <a:rPr lang="en-US" sz="1600" dirty="0" smtClean="0"/>
              <a:t>. Earle</a:t>
            </a:r>
            <a:r>
              <a:rPr lang="en-US" sz="1600" dirty="0"/>
              <a:t>, </a:t>
            </a:r>
            <a:r>
              <a:rPr lang="en-US" sz="1600" dirty="0" smtClean="0"/>
              <a:t>1983: </a:t>
            </a:r>
            <a:r>
              <a:rPr lang="en-US" sz="1600" dirty="0"/>
              <a:t>How close is close enough: Public perceptions of the risks of industrial facilities. </a:t>
            </a:r>
            <a:r>
              <a:rPr lang="en-US" sz="1600" i="1" dirty="0"/>
              <a:t>Risk Analysis,</a:t>
            </a:r>
            <a:r>
              <a:rPr lang="en-US" sz="1600" dirty="0"/>
              <a:t> </a:t>
            </a:r>
            <a:r>
              <a:rPr lang="en-US" sz="1600" i="1" dirty="0"/>
              <a:t>3, </a:t>
            </a:r>
            <a:r>
              <a:rPr lang="en-US" sz="1600" dirty="0"/>
              <a:t>245-253. Reprinted in S. Gerard, R. K. Turner </a:t>
            </a:r>
            <a:r>
              <a:rPr lang="en-US" sz="1600" dirty="0" smtClean="0"/>
              <a:t>and </a:t>
            </a:r>
            <a:r>
              <a:rPr lang="en-US" sz="1600" dirty="0"/>
              <a:t>I. J. Bateman (eds.) </a:t>
            </a:r>
            <a:r>
              <a:rPr lang="en-US" sz="1600" i="1" dirty="0"/>
              <a:t>Managing the Environment for Sustainable Development Vol. 4, Environmental Risk Planning and Management</a:t>
            </a:r>
            <a:r>
              <a:rPr lang="en-US" sz="1600" dirty="0"/>
              <a:t>, Northampton, MA: Elgar (2001), pp. 449-</a:t>
            </a:r>
            <a:r>
              <a:rPr lang="en-US" sz="1600" dirty="0" smtClean="0"/>
              <a:t>457.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4F9D43-7250-4FC6-8438-B2AAF42FA15A}" type="slidenum">
              <a:rPr lang="en-US" smtClean="0"/>
              <a:pPr/>
              <a:t>20</a:t>
            </a:fld>
            <a:endParaRPr lang="en-US" b="1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  <p:extLst>
      <p:ext uri="{BB962C8B-B14F-4D97-AF65-F5344CB8AC3E}">
        <p14:creationId xmlns:p14="http://schemas.microsoft.com/office/powerpoint/2010/main" val="247654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Lindell, M.K., S-K. Huang, H-L. Wei, and C.D. </a:t>
            </a:r>
            <a:r>
              <a:rPr lang="en-US" sz="1600" dirty="0" smtClean="0"/>
              <a:t>Samuelson, 2015: </a:t>
            </a:r>
            <a:r>
              <a:rPr lang="en-US" sz="1600" i="1" dirty="0"/>
              <a:t>Perceptions and Expected Immediate Reactions to Tornado Warning Polygons.</a:t>
            </a:r>
            <a:r>
              <a:rPr lang="en-US" sz="1600" dirty="0"/>
              <a:t> Seattle WA: University of Washington Department of Urban Design and Planning. </a:t>
            </a:r>
          </a:p>
          <a:p>
            <a:r>
              <a:rPr lang="en-US" sz="1600" dirty="0" smtClean="0"/>
              <a:t>Mason </a:t>
            </a:r>
            <a:r>
              <a:rPr lang="en-US" sz="1600" dirty="0"/>
              <a:t>J.B. and J.C. </a:t>
            </a:r>
            <a:r>
              <a:rPr lang="en-US" sz="1600" dirty="0" err="1"/>
              <a:t>Senkbeil</a:t>
            </a:r>
            <a:r>
              <a:rPr lang="en-US" sz="1600" dirty="0"/>
              <a:t>, </a:t>
            </a:r>
            <a:r>
              <a:rPr lang="en-US" sz="1600" dirty="0" smtClean="0"/>
              <a:t>2014: </a:t>
            </a:r>
            <a:r>
              <a:rPr lang="en-US" sz="1600" dirty="0"/>
              <a:t>Implications of the 2011 Tuscaloosa EF4 tornado for shelter and refuge decisions. </a:t>
            </a:r>
            <a:r>
              <a:rPr lang="en-US" sz="1600" dirty="0" smtClean="0"/>
              <a:t>Natural </a:t>
            </a:r>
            <a:r>
              <a:rPr lang="en-US" sz="1600" dirty="0"/>
              <a:t>Hazards DOI: 10.1007/s11069-014-1230-</a:t>
            </a:r>
            <a:r>
              <a:rPr lang="en-US" sz="1600" dirty="0" smtClean="0"/>
              <a:t>4. </a:t>
            </a:r>
            <a:endParaRPr lang="en-US" sz="1600" dirty="0"/>
          </a:p>
          <a:p>
            <a:r>
              <a:rPr lang="en-US" sz="1600" dirty="0" smtClean="0"/>
              <a:t>Meyer</a:t>
            </a:r>
            <a:r>
              <a:rPr lang="en-US" sz="1600" dirty="0"/>
              <a:t>, R., K. Broad, B. </a:t>
            </a:r>
            <a:r>
              <a:rPr lang="en-US" sz="1600" dirty="0" err="1"/>
              <a:t>Orlove</a:t>
            </a:r>
            <a:r>
              <a:rPr lang="en-US" sz="1600" dirty="0"/>
              <a:t>, and N. </a:t>
            </a:r>
            <a:r>
              <a:rPr lang="en-US" sz="1600" dirty="0" err="1"/>
              <a:t>Petrovic</a:t>
            </a:r>
            <a:r>
              <a:rPr lang="en-US" sz="1600" dirty="0"/>
              <a:t>, 2013: Dynamic simulation as an approach to understanding hurricane risk response: Insights from the </a:t>
            </a:r>
            <a:r>
              <a:rPr lang="en-US" sz="1600" dirty="0" err="1"/>
              <a:t>Stormview</a:t>
            </a:r>
            <a:r>
              <a:rPr lang="en-US" sz="1600" dirty="0"/>
              <a:t> lab. </a:t>
            </a:r>
            <a:r>
              <a:rPr lang="en-US" sz="1600" i="1" dirty="0"/>
              <a:t>Risk Analysis, 33, </a:t>
            </a:r>
            <a:r>
              <a:rPr lang="en-US" sz="1600" dirty="0"/>
              <a:t>1532–1552</a:t>
            </a:r>
            <a:r>
              <a:rPr lang="en-US" sz="1600" i="1" dirty="0"/>
              <a:t>.</a:t>
            </a:r>
            <a:r>
              <a:rPr lang="en-US" sz="1600" dirty="0"/>
              <a:t> </a:t>
            </a:r>
          </a:p>
          <a:p>
            <a:r>
              <a:rPr lang="en-US" sz="1600" dirty="0" err="1" smtClean="0"/>
              <a:t>Mileti</a:t>
            </a:r>
            <a:r>
              <a:rPr lang="en-US" sz="1600" dirty="0" smtClean="0"/>
              <a:t>, D.S. and E.M. Beck, 1975: Communication in crisis: Explaining evacuation symbolically. </a:t>
            </a:r>
            <a:r>
              <a:rPr lang="en-US" sz="1600" i="1" dirty="0" smtClean="0"/>
              <a:t>Communication Research</a:t>
            </a:r>
            <a:r>
              <a:rPr lang="en-US" sz="1600" dirty="0" smtClean="0"/>
              <a:t>, 2, 24-49.</a:t>
            </a:r>
          </a:p>
          <a:p>
            <a:r>
              <a:rPr lang="en-US" sz="1600" dirty="0" smtClean="0"/>
              <a:t>Montello, D.R., S.I. </a:t>
            </a:r>
            <a:r>
              <a:rPr lang="en-US" sz="1600" dirty="0" err="1" smtClean="0"/>
              <a:t>Fabrikant</a:t>
            </a:r>
            <a:r>
              <a:rPr lang="en-US" sz="1600" dirty="0" smtClean="0"/>
              <a:t>, M. </a:t>
            </a:r>
            <a:r>
              <a:rPr lang="en-US" sz="1600" dirty="0" err="1" smtClean="0"/>
              <a:t>Ruocco</a:t>
            </a:r>
            <a:r>
              <a:rPr lang="en-US" sz="1600" dirty="0" smtClean="0"/>
              <a:t>, and R.S. Middleton, 2003: Testing the first law of cognitive geography on point-display </a:t>
            </a:r>
            <a:r>
              <a:rPr lang="en-US" sz="1600" dirty="0" err="1" smtClean="0"/>
              <a:t>spatializations</a:t>
            </a:r>
            <a:r>
              <a:rPr lang="en-US" sz="1600" dirty="0" smtClean="0"/>
              <a:t>. In W. Kuhn, M.F. </a:t>
            </a:r>
            <a:r>
              <a:rPr lang="en-US" sz="1600" dirty="0" err="1" smtClean="0"/>
              <a:t>Worboys</a:t>
            </a:r>
            <a:r>
              <a:rPr lang="en-US" sz="1600" dirty="0" smtClean="0"/>
              <a:t>, and S. </a:t>
            </a:r>
            <a:r>
              <a:rPr lang="en-US" sz="1600" dirty="0" err="1" smtClean="0"/>
              <a:t>Timpf</a:t>
            </a:r>
            <a:r>
              <a:rPr lang="en-US" sz="1600" dirty="0" smtClean="0"/>
              <a:t> (Eds.): </a:t>
            </a:r>
            <a:r>
              <a:rPr lang="en-US" sz="1600" i="1" dirty="0" smtClean="0"/>
              <a:t>COSIT 2003</a:t>
            </a:r>
            <a:r>
              <a:rPr lang="en-US" sz="1600" dirty="0" smtClean="0"/>
              <a:t>, LNCS 2825 (pp. 316–331).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4F9D43-7250-4FC6-8438-B2AAF42FA15A}" type="slidenum">
              <a:rPr lang="en-US" smtClean="0"/>
              <a:pPr/>
              <a:t>21</a:t>
            </a:fld>
            <a:endParaRPr lang="en-US" b="1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  <p:extLst>
      <p:ext uri="{BB962C8B-B14F-4D97-AF65-F5344CB8AC3E}">
        <p14:creationId xmlns:p14="http://schemas.microsoft.com/office/powerpoint/2010/main" val="52274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 err="1"/>
              <a:t>Nagele</a:t>
            </a:r>
            <a:r>
              <a:rPr lang="en-US" sz="1600" dirty="0"/>
              <a:t>, </a:t>
            </a:r>
            <a:r>
              <a:rPr lang="en-US" sz="1600" dirty="0" smtClean="0"/>
              <a:t>D.E</a:t>
            </a:r>
            <a:r>
              <a:rPr lang="en-US" sz="1600" dirty="0"/>
              <a:t>., and </a:t>
            </a:r>
            <a:r>
              <a:rPr lang="en-US" sz="1600" dirty="0" smtClean="0"/>
              <a:t>J.E</a:t>
            </a:r>
            <a:r>
              <a:rPr lang="en-US" sz="1600" dirty="0"/>
              <a:t>. </a:t>
            </a:r>
            <a:r>
              <a:rPr lang="en-US" sz="1600" dirty="0" err="1"/>
              <a:t>Trainor</a:t>
            </a:r>
            <a:r>
              <a:rPr lang="en-US" sz="1600" dirty="0"/>
              <a:t>, 2012: Geographic specificity, tornadoes, and protective action. </a:t>
            </a:r>
            <a:r>
              <a:rPr lang="en-US" sz="1600" i="1" dirty="0"/>
              <a:t>Weather, Climate, and Society</a:t>
            </a:r>
            <a:r>
              <a:rPr lang="en-US" sz="1600" dirty="0"/>
              <a:t>, </a:t>
            </a:r>
            <a:r>
              <a:rPr lang="en-US" sz="1600" i="1" dirty="0"/>
              <a:t>4</a:t>
            </a:r>
            <a:r>
              <a:rPr lang="en-US" sz="1600" dirty="0"/>
              <a:t>(2), 145-155. </a:t>
            </a:r>
          </a:p>
          <a:p>
            <a:r>
              <a:rPr lang="en-US" sz="1600" dirty="0" smtClean="0"/>
              <a:t>Perry, R.W., M.K. Lindell and M.R. Greene, 1981: </a:t>
            </a:r>
            <a:r>
              <a:rPr lang="en-US" sz="1600" i="1" dirty="0"/>
              <a:t>Evacuation Planning in Emergency Management.</a:t>
            </a:r>
            <a:r>
              <a:rPr lang="en-US" sz="1600" dirty="0"/>
              <a:t> Lexington, MA: Heath Lexington </a:t>
            </a:r>
            <a:r>
              <a:rPr lang="en-US" sz="1600" dirty="0" smtClean="0"/>
              <a:t>Books.</a:t>
            </a:r>
          </a:p>
          <a:p>
            <a:r>
              <a:rPr lang="en-US" sz="1600" dirty="0" smtClean="0"/>
              <a:t>Sherman</a:t>
            </a:r>
            <a:r>
              <a:rPr lang="en-US" sz="1600" dirty="0"/>
              <a:t>-Morris, K., and </a:t>
            </a:r>
            <a:r>
              <a:rPr lang="en-US" sz="1600" dirty="0" smtClean="0"/>
              <a:t>M.E</a:t>
            </a:r>
            <a:r>
              <a:rPr lang="en-US" sz="1600" dirty="0"/>
              <a:t>. Brown, 2012: Experiences of Smithville, Mississippi residents with the 27 April 2011 tornado. </a:t>
            </a:r>
            <a:r>
              <a:rPr lang="en-US" sz="1600" i="1" dirty="0" smtClean="0"/>
              <a:t>National Weather Digest,</a:t>
            </a:r>
            <a:r>
              <a:rPr lang="en-US" sz="1600" dirty="0" smtClean="0"/>
              <a:t> </a:t>
            </a:r>
            <a:r>
              <a:rPr lang="en-US" sz="1600" i="1" dirty="0"/>
              <a:t>36</a:t>
            </a:r>
            <a:r>
              <a:rPr lang="en-US" sz="1600" dirty="0"/>
              <a:t>(2), 93-101.</a:t>
            </a:r>
          </a:p>
          <a:p>
            <a:r>
              <a:rPr lang="en-US" sz="1600" dirty="0" smtClean="0"/>
              <a:t>Wu</a:t>
            </a:r>
            <a:r>
              <a:rPr lang="en-US" sz="1600" dirty="0"/>
              <a:t>, H-C., M.K</a:t>
            </a:r>
            <a:r>
              <a:rPr lang="en-US" sz="1600" dirty="0" smtClean="0"/>
              <a:t>. Lindell, and </a:t>
            </a:r>
            <a:r>
              <a:rPr lang="en-US" sz="1600" dirty="0"/>
              <a:t>C.S</a:t>
            </a:r>
            <a:r>
              <a:rPr lang="en-US" sz="1600" dirty="0" smtClean="0"/>
              <a:t>. Prater, 2015, a: </a:t>
            </a:r>
            <a:r>
              <a:rPr lang="en-US" sz="1600" dirty="0"/>
              <a:t>Process tracing analysis of hurricane information displays. </a:t>
            </a:r>
            <a:r>
              <a:rPr lang="en-US" sz="1600" i="1" dirty="0"/>
              <a:t>Risk Analysis</a:t>
            </a:r>
            <a:r>
              <a:rPr lang="en-US" sz="1600" dirty="0"/>
              <a:t>. </a:t>
            </a:r>
            <a:r>
              <a:rPr lang="en-US" sz="1600" dirty="0" err="1"/>
              <a:t>doi</a:t>
            </a:r>
            <a:r>
              <a:rPr lang="en-US" sz="1600" dirty="0"/>
              <a:t>: 10.1111/risa.12423</a:t>
            </a:r>
            <a:endParaRPr lang="en-US" sz="1600" dirty="0" smtClean="0"/>
          </a:p>
          <a:p>
            <a:r>
              <a:rPr lang="en-US" sz="1600" dirty="0" smtClean="0"/>
              <a:t>Wu</a:t>
            </a:r>
            <a:r>
              <a:rPr lang="en-US" sz="1600" dirty="0"/>
              <a:t>, H-C., M.K. Lindell, </a:t>
            </a:r>
            <a:r>
              <a:rPr lang="en-US" sz="1600" dirty="0" smtClean="0"/>
              <a:t>and </a:t>
            </a:r>
            <a:r>
              <a:rPr lang="en-US" sz="1600" dirty="0"/>
              <a:t>C.S. Prater, </a:t>
            </a:r>
            <a:r>
              <a:rPr lang="en-US" sz="1600" dirty="0" smtClean="0"/>
              <a:t>2015, b: Strike </a:t>
            </a:r>
            <a:r>
              <a:rPr lang="en-US" sz="1600" dirty="0"/>
              <a:t>probability judgments and protective action recommendations in a dynamic hurricane tracking task. </a:t>
            </a:r>
            <a:r>
              <a:rPr lang="en-US" sz="1600" i="1" dirty="0"/>
              <a:t>Natural Hazards</a:t>
            </a:r>
            <a:r>
              <a:rPr lang="en-US" sz="1600" dirty="0"/>
              <a:t>. </a:t>
            </a:r>
            <a:r>
              <a:rPr lang="en-US" sz="1600" dirty="0" err="1"/>
              <a:t>d</a:t>
            </a:r>
            <a:r>
              <a:rPr lang="en-US" sz="1600" dirty="0" err="1" smtClean="0"/>
              <a:t>oi</a:t>
            </a:r>
            <a:r>
              <a:rPr lang="en-US" sz="1600" dirty="0" smtClean="0"/>
              <a:t>:</a:t>
            </a:r>
            <a:r>
              <a:rPr lang="en-US" sz="1600" dirty="0"/>
              <a:t> 10.1007/s11069-015-1846-z</a:t>
            </a:r>
            <a:endParaRPr lang="en-US" sz="1600" dirty="0" smtClean="0"/>
          </a:p>
          <a:p>
            <a:r>
              <a:rPr lang="en-US" sz="1600" dirty="0"/>
              <a:t>Wu, H-C.</a:t>
            </a:r>
            <a:r>
              <a:rPr lang="en-US" sz="1600" dirty="0" smtClean="0"/>
              <a:t>, </a:t>
            </a:r>
            <a:r>
              <a:rPr lang="en-US" sz="1600" dirty="0"/>
              <a:t>M.K</a:t>
            </a:r>
            <a:r>
              <a:rPr lang="en-US" sz="1600" dirty="0" smtClean="0"/>
              <a:t>. Lindell, </a:t>
            </a:r>
            <a:r>
              <a:rPr lang="en-US" sz="1600" dirty="0"/>
              <a:t>C.S</a:t>
            </a:r>
            <a:r>
              <a:rPr lang="en-US" sz="1600" dirty="0" smtClean="0"/>
              <a:t>. Prater</a:t>
            </a:r>
            <a:r>
              <a:rPr lang="en-US" sz="1600" dirty="0"/>
              <a:t>, </a:t>
            </a:r>
            <a:r>
              <a:rPr lang="en-US" sz="1600" dirty="0" smtClean="0"/>
              <a:t>and </a:t>
            </a:r>
            <a:r>
              <a:rPr lang="fr-FR" sz="1600" dirty="0"/>
              <a:t>C.D</a:t>
            </a:r>
            <a:r>
              <a:rPr lang="fr-FR" sz="1600" dirty="0" smtClean="0"/>
              <a:t>. Samuelson</a:t>
            </a:r>
            <a:r>
              <a:rPr lang="fr-FR" sz="1600" dirty="0"/>
              <a:t>, </a:t>
            </a:r>
            <a:r>
              <a:rPr lang="fr-FR" sz="1600" dirty="0" smtClean="0"/>
              <a:t>2014: </a:t>
            </a:r>
            <a:r>
              <a:rPr lang="en-US" sz="1600" dirty="0"/>
              <a:t>Effects of track and threat information on judgments of hurricane strike probability</a:t>
            </a:r>
            <a:r>
              <a:rPr lang="en-US" sz="1600" i="1" dirty="0"/>
              <a:t>. Risk Analysis, </a:t>
            </a:r>
            <a:r>
              <a:rPr lang="en-US" sz="1600" dirty="0"/>
              <a:t>34, 1025-1039. </a:t>
            </a:r>
            <a:endParaRPr lang="en-US" sz="1600" dirty="0" smtClean="0"/>
          </a:p>
          <a:p>
            <a:endParaRPr lang="en-US" sz="16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4F9D43-7250-4FC6-8438-B2AAF42FA15A}" type="slidenum">
              <a:rPr lang="en-US" smtClean="0"/>
              <a:pPr/>
              <a:t>22</a:t>
            </a:fld>
            <a:endParaRPr lang="en-US" b="1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  <p:extLst>
      <p:ext uri="{BB962C8B-B14F-4D97-AF65-F5344CB8AC3E}">
        <p14:creationId xmlns:p14="http://schemas.microsoft.com/office/powerpoint/2010/main" val="412769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990600" y="3009900"/>
            <a:ext cx="7162800" cy="838200"/>
          </a:xfrm>
        </p:spPr>
        <p:txBody>
          <a:bodyPr/>
          <a:lstStyle/>
          <a:p>
            <a:r>
              <a:rPr lang="en-US" smtClean="0"/>
              <a:t>Questions?</a:t>
            </a:r>
          </a:p>
        </p:txBody>
      </p:sp>
      <p:sp>
        <p:nvSpPr>
          <p:cNvPr id="27652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5D805F48-E144-4F1C-9606-6655E196278F}" type="slidenum">
              <a:rPr lang="en-US"/>
              <a:pPr/>
              <a:t>23</a:t>
            </a:fld>
            <a:endParaRPr lang="en-US" b="1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fld id="{8A30DA0E-BCDC-324F-8002-37A86C0A6D80}" type="slidenum">
              <a:rPr lang="en-US" sz="1400" b="0"/>
              <a:pPr/>
              <a:t>3</a:t>
            </a:fld>
            <a:endParaRPr lang="en-US" sz="1400"/>
          </a:p>
        </p:txBody>
      </p:sp>
      <p:grpSp>
        <p:nvGrpSpPr>
          <p:cNvPr id="4" name="Group 3"/>
          <p:cNvGrpSpPr/>
          <p:nvPr/>
        </p:nvGrpSpPr>
        <p:grpSpPr>
          <a:xfrm>
            <a:off x="3825468" y="1371600"/>
            <a:ext cx="5302657" cy="5334000"/>
            <a:chOff x="1306037" y="-8246"/>
            <a:chExt cx="7252237" cy="7037902"/>
          </a:xfrm>
        </p:grpSpPr>
        <p:grpSp>
          <p:nvGrpSpPr>
            <p:cNvPr id="3" name="Group 2"/>
            <p:cNvGrpSpPr/>
            <p:nvPr/>
          </p:nvGrpSpPr>
          <p:grpSpPr>
            <a:xfrm>
              <a:off x="1306037" y="-8246"/>
              <a:ext cx="7252237" cy="7037902"/>
              <a:chOff x="1306037" y="-8246"/>
              <a:chExt cx="7252237" cy="7037902"/>
            </a:xfrm>
          </p:grpSpPr>
          <p:grpSp>
            <p:nvGrpSpPr>
              <p:cNvPr id="2" name="Group 1"/>
              <p:cNvGrpSpPr>
                <a:grpSpLocks noChangeAspect="1"/>
              </p:cNvGrpSpPr>
              <p:nvPr/>
            </p:nvGrpSpPr>
            <p:grpSpPr>
              <a:xfrm>
                <a:off x="1306037" y="-8246"/>
                <a:ext cx="7252237" cy="7037902"/>
                <a:chOff x="1306037" y="-8246"/>
                <a:chExt cx="7252237" cy="7037902"/>
              </a:xfrm>
            </p:grpSpPr>
            <p:pic>
              <p:nvPicPr>
                <p:cNvPr id="17412" name="Picture 15" descr="map_big21(2).jpg"/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512" t="10446" r="38165" b="20891"/>
                <a:stretch>
                  <a:fillRect/>
                </a:stretch>
              </p:blipFill>
              <p:spPr bwMode="auto">
                <a:xfrm>
                  <a:off x="1306037" y="-8246"/>
                  <a:ext cx="7252237" cy="703790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7413" name="Oval 17"/>
                <p:cNvSpPr>
                  <a:spLocks noChangeArrowheads="1"/>
                </p:cNvSpPr>
                <p:nvPr/>
              </p:nvSpPr>
              <p:spPr bwMode="auto">
                <a:xfrm>
                  <a:off x="1471613" y="579438"/>
                  <a:ext cx="6315075" cy="6278562"/>
                </a:xfrm>
                <a:prstGeom prst="ellipse">
                  <a:avLst/>
                </a:prstGeom>
                <a:noFill/>
                <a:ln w="28575">
                  <a:solidFill>
                    <a:srgbClr val="938953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7414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4273549" y="685799"/>
                  <a:ext cx="763100" cy="311368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900" b="0" dirty="0">
                      <a:solidFill>
                        <a:srgbClr val="000000"/>
                      </a:solidFill>
                    </a:rPr>
                    <a:t>North</a:t>
                  </a:r>
                </a:p>
              </p:txBody>
            </p:sp>
            <p:sp>
              <p:nvSpPr>
                <p:cNvPr id="17415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6373812" y="5781675"/>
                  <a:ext cx="1164015" cy="24256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r>
                    <a:rPr lang="en-US" sz="900" b="0" dirty="0">
                      <a:solidFill>
                        <a:srgbClr val="000000"/>
                      </a:solidFill>
                    </a:rPr>
                    <a:t>Southeast</a:t>
                  </a:r>
                </a:p>
              </p:txBody>
            </p:sp>
            <p:sp>
              <p:nvSpPr>
                <p:cNvPr id="17416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1597531" y="1658626"/>
                  <a:ext cx="1067468" cy="343957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900" b="0" dirty="0">
                      <a:solidFill>
                        <a:srgbClr val="000000"/>
                      </a:solidFill>
                    </a:rPr>
                    <a:t>Northwest</a:t>
                  </a:r>
                </a:p>
              </p:txBody>
            </p:sp>
            <p:sp>
              <p:nvSpPr>
                <p:cNvPr id="17417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6690825" y="1751229"/>
                  <a:ext cx="951566" cy="277812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r>
                    <a:rPr lang="en-US" sz="900" b="0" dirty="0">
                      <a:solidFill>
                        <a:srgbClr val="000000"/>
                      </a:solidFill>
                    </a:rPr>
                    <a:t>Northeast</a:t>
                  </a:r>
                </a:p>
              </p:txBody>
            </p:sp>
            <p:sp>
              <p:nvSpPr>
                <p:cNvPr id="17418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1389098" y="3510705"/>
                  <a:ext cx="747008" cy="255271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900" b="0" dirty="0">
                      <a:solidFill>
                        <a:srgbClr val="000000"/>
                      </a:solidFill>
                    </a:rPr>
                    <a:t>West</a:t>
                  </a:r>
                </a:p>
              </p:txBody>
            </p:sp>
            <p:sp>
              <p:nvSpPr>
                <p:cNvPr id="17420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1828800" y="5791201"/>
                  <a:ext cx="1055759" cy="31241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900" b="0" dirty="0">
                      <a:solidFill>
                        <a:srgbClr val="000000"/>
                      </a:solidFill>
                    </a:rPr>
                    <a:t>Southwest</a:t>
                  </a:r>
                </a:p>
              </p:txBody>
            </p:sp>
            <p:sp>
              <p:nvSpPr>
                <p:cNvPr id="17421" name="Oval 19"/>
                <p:cNvSpPr>
                  <a:spLocks noChangeArrowheads="1"/>
                </p:cNvSpPr>
                <p:nvPr/>
              </p:nvSpPr>
              <p:spPr bwMode="auto">
                <a:xfrm>
                  <a:off x="1838325" y="950913"/>
                  <a:ext cx="5562600" cy="5562600"/>
                </a:xfrm>
                <a:prstGeom prst="ellipse">
                  <a:avLst/>
                </a:prstGeom>
                <a:noFill/>
                <a:ln w="28575">
                  <a:solidFill>
                    <a:srgbClr val="938953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 sz="1200" b="0">
                    <a:solidFill>
                      <a:schemeClr val="tx1"/>
                    </a:solidFill>
                    <a:latin typeface="Times New Roman" charset="0"/>
                  </a:endParaRPr>
                </a:p>
              </p:txBody>
            </p:sp>
            <p:sp>
              <p:nvSpPr>
                <p:cNvPr id="17422" name="Text Box 18"/>
                <p:cNvSpPr txBox="1">
                  <a:spLocks noChangeArrowheads="1"/>
                </p:cNvSpPr>
                <p:nvPr/>
              </p:nvSpPr>
              <p:spPr bwMode="auto">
                <a:xfrm>
                  <a:off x="7261766" y="3510705"/>
                  <a:ext cx="797141" cy="301624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  <a:cs typeface="ＭＳ Ｐゴシック" charset="0"/>
                    </a:defRPr>
                  </a:lvl1pPr>
                  <a:lvl2pPr marL="742950" indent="-28575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b="1">
                      <a:solidFill>
                        <a:schemeClr val="tx2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ctr"/>
                  <a:r>
                    <a:rPr lang="en-US" sz="1100" b="0" dirty="0">
                      <a:solidFill>
                        <a:srgbClr val="000000"/>
                      </a:solidFill>
                    </a:rPr>
                    <a:t>East</a:t>
                  </a:r>
                </a:p>
              </p:txBody>
            </p:sp>
            <p:cxnSp>
              <p:nvCxnSpPr>
                <p:cNvPr id="17423" name="AutoShape 20"/>
                <p:cNvCxnSpPr>
                  <a:cxnSpLocks noChangeShapeType="1"/>
                </p:cNvCxnSpPr>
                <p:nvPr/>
              </p:nvCxnSpPr>
              <p:spPr bwMode="auto">
                <a:xfrm rot="4020000">
                  <a:off x="1843882" y="4614069"/>
                  <a:ext cx="0" cy="363537"/>
                </a:xfrm>
                <a:prstGeom prst="straightConnector1">
                  <a:avLst/>
                </a:prstGeom>
                <a:noFill/>
                <a:ln w="28575">
                  <a:solidFill>
                    <a:srgbClr val="938953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7424" name="AutoShape 21"/>
                <p:cNvCxnSpPr>
                  <a:cxnSpLocks noChangeShapeType="1"/>
                </p:cNvCxnSpPr>
                <p:nvPr/>
              </p:nvCxnSpPr>
              <p:spPr bwMode="auto">
                <a:xfrm rot="1380000">
                  <a:off x="5710238" y="804863"/>
                  <a:ext cx="0" cy="363537"/>
                </a:xfrm>
                <a:prstGeom prst="straightConnector1">
                  <a:avLst/>
                </a:prstGeom>
                <a:noFill/>
                <a:ln w="28575">
                  <a:solidFill>
                    <a:srgbClr val="938953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7425" name="AutoShape 22"/>
                <p:cNvCxnSpPr>
                  <a:cxnSpLocks noChangeShapeType="1"/>
                </p:cNvCxnSpPr>
                <p:nvPr/>
              </p:nvCxnSpPr>
              <p:spPr bwMode="auto">
                <a:xfrm rot="1380000">
                  <a:off x="3424238" y="6234113"/>
                  <a:ext cx="0" cy="363537"/>
                </a:xfrm>
                <a:prstGeom prst="straightConnector1">
                  <a:avLst/>
                </a:prstGeom>
                <a:noFill/>
                <a:ln w="28575">
                  <a:solidFill>
                    <a:srgbClr val="938953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7426" name="AutoShape 23"/>
                <p:cNvCxnSpPr>
                  <a:cxnSpLocks noChangeShapeType="1"/>
                </p:cNvCxnSpPr>
                <p:nvPr/>
              </p:nvCxnSpPr>
              <p:spPr bwMode="auto">
                <a:xfrm rot="4020000">
                  <a:off x="7342982" y="2386806"/>
                  <a:ext cx="0" cy="363537"/>
                </a:xfrm>
                <a:prstGeom prst="straightConnector1">
                  <a:avLst/>
                </a:prstGeom>
                <a:noFill/>
                <a:ln w="28575">
                  <a:solidFill>
                    <a:srgbClr val="938953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7427" name="AutoShape 24"/>
                <p:cNvCxnSpPr>
                  <a:cxnSpLocks noChangeShapeType="1"/>
                </p:cNvCxnSpPr>
                <p:nvPr/>
              </p:nvCxnSpPr>
              <p:spPr bwMode="auto">
                <a:xfrm rot="6720000">
                  <a:off x="7408069" y="4534694"/>
                  <a:ext cx="0" cy="363538"/>
                </a:xfrm>
                <a:prstGeom prst="straightConnector1">
                  <a:avLst/>
                </a:prstGeom>
                <a:noFill/>
                <a:ln w="28575">
                  <a:solidFill>
                    <a:srgbClr val="938953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7428" name="AutoShape 25"/>
                <p:cNvCxnSpPr>
                  <a:cxnSpLocks noChangeShapeType="1"/>
                </p:cNvCxnSpPr>
                <p:nvPr/>
              </p:nvCxnSpPr>
              <p:spPr bwMode="auto">
                <a:xfrm rot="6720000">
                  <a:off x="1921669" y="2324894"/>
                  <a:ext cx="0" cy="363538"/>
                </a:xfrm>
                <a:prstGeom prst="straightConnector1">
                  <a:avLst/>
                </a:prstGeom>
                <a:noFill/>
                <a:ln w="28575">
                  <a:solidFill>
                    <a:srgbClr val="938953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7429" name="AutoShape 26"/>
                <p:cNvCxnSpPr>
                  <a:cxnSpLocks noChangeShapeType="1"/>
                </p:cNvCxnSpPr>
                <p:nvPr/>
              </p:nvCxnSpPr>
              <p:spPr bwMode="auto">
                <a:xfrm rot="9420000">
                  <a:off x="5862638" y="6234113"/>
                  <a:ext cx="0" cy="365125"/>
                </a:xfrm>
                <a:prstGeom prst="straightConnector1">
                  <a:avLst/>
                </a:prstGeom>
                <a:noFill/>
                <a:ln w="28575">
                  <a:solidFill>
                    <a:srgbClr val="938953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7430" name="AutoShape 27"/>
                <p:cNvCxnSpPr>
                  <a:cxnSpLocks noChangeShapeType="1"/>
                </p:cNvCxnSpPr>
                <p:nvPr/>
              </p:nvCxnSpPr>
              <p:spPr bwMode="auto">
                <a:xfrm rot="9420000">
                  <a:off x="3576638" y="785813"/>
                  <a:ext cx="0" cy="365125"/>
                </a:xfrm>
                <a:prstGeom prst="straightConnector1">
                  <a:avLst/>
                </a:prstGeom>
                <a:noFill/>
                <a:ln w="28575">
                  <a:solidFill>
                    <a:srgbClr val="938953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grpSp>
            <p:nvGrpSpPr>
              <p:cNvPr id="17431" name="Group 28"/>
              <p:cNvGrpSpPr>
                <a:grpSpLocks/>
              </p:cNvGrpSpPr>
              <p:nvPr/>
            </p:nvGrpSpPr>
            <p:grpSpPr bwMode="auto">
              <a:xfrm>
                <a:off x="2209800" y="3276600"/>
                <a:ext cx="2794000" cy="639763"/>
                <a:chOff x="4305" y="1152"/>
                <a:chExt cx="4399" cy="1008"/>
              </a:xfrm>
            </p:grpSpPr>
            <p:sp>
              <p:nvSpPr>
                <p:cNvPr id="17433" name="Oval 29"/>
                <p:cNvSpPr>
                  <a:spLocks noChangeArrowheads="1"/>
                </p:cNvSpPr>
                <p:nvPr/>
              </p:nvSpPr>
              <p:spPr bwMode="auto">
                <a:xfrm>
                  <a:off x="8416" y="1542"/>
                  <a:ext cx="288" cy="288"/>
                </a:xfrm>
                <a:prstGeom prst="ellipse">
                  <a:avLst/>
                </a:prstGeom>
                <a:noFill/>
                <a:ln w="2857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grpSp>
              <p:nvGrpSpPr>
                <p:cNvPr id="17434" name="Group 30"/>
                <p:cNvGrpSpPr>
                  <a:grpSpLocks/>
                </p:cNvGrpSpPr>
                <p:nvPr/>
              </p:nvGrpSpPr>
              <p:grpSpPr bwMode="auto">
                <a:xfrm>
                  <a:off x="4305" y="1152"/>
                  <a:ext cx="4111" cy="1008"/>
                  <a:chOff x="4305" y="1152"/>
                  <a:chExt cx="4111" cy="1008"/>
                </a:xfrm>
              </p:grpSpPr>
              <p:cxnSp>
                <p:nvCxnSpPr>
                  <p:cNvPr id="17435" name="AutoShape 31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4305" y="1678"/>
                    <a:ext cx="4111" cy="482"/>
                  </a:xfrm>
                  <a:prstGeom prst="straightConnector1">
                    <a:avLst/>
                  </a:prstGeom>
                  <a:noFill/>
                  <a:ln w="28575">
                    <a:solidFill>
                      <a:srgbClr val="000000"/>
                    </a:solidFill>
                    <a:prstDash val="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7436" name="AutoShape 32"/>
                  <p:cNvCxnSpPr>
                    <a:cxnSpLocks noChangeShapeType="1"/>
                  </p:cNvCxnSpPr>
                  <p:nvPr/>
                </p:nvCxnSpPr>
                <p:spPr bwMode="auto">
                  <a:xfrm>
                    <a:off x="4305" y="1152"/>
                    <a:ext cx="4111" cy="525"/>
                  </a:xfrm>
                  <a:prstGeom prst="straightConnector1">
                    <a:avLst/>
                  </a:prstGeom>
                  <a:noFill/>
                  <a:ln w="28575">
                    <a:solidFill>
                      <a:srgbClr val="000000"/>
                    </a:solidFill>
                    <a:prstDash val="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7437" name="AutoShape 33"/>
                  <p:cNvCxnSpPr>
                    <a:cxnSpLocks noChangeShapeType="1"/>
                  </p:cNvCxnSpPr>
                  <p:nvPr/>
                </p:nvCxnSpPr>
                <p:spPr bwMode="auto">
                  <a:xfrm>
                    <a:off x="4305" y="1152"/>
                    <a:ext cx="0" cy="1008"/>
                  </a:xfrm>
                  <a:prstGeom prst="straightConnector1">
                    <a:avLst/>
                  </a:prstGeom>
                  <a:noFill/>
                  <a:ln w="28575">
                    <a:solidFill>
                      <a:srgbClr val="000000"/>
                    </a:solidFill>
                    <a:prstDash val="dash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</p:grpSp>
        </p:grpSp>
        <p:cxnSp>
          <p:nvCxnSpPr>
            <p:cNvPr id="31" name="Straight Arrow Connector 2"/>
            <p:cNvCxnSpPr>
              <a:cxnSpLocks noChangeShapeType="1"/>
            </p:cNvCxnSpPr>
            <p:nvPr/>
          </p:nvCxnSpPr>
          <p:spPr bwMode="auto">
            <a:xfrm flipH="1">
              <a:off x="2209800" y="3581400"/>
              <a:ext cx="2362200" cy="0"/>
            </a:xfrm>
            <a:prstGeom prst="straightConnector1">
              <a:avLst/>
            </a:prstGeom>
            <a:noFill/>
            <a:ln w="38100">
              <a:solidFill>
                <a:schemeClr val="tx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7" name="Rectangle 3"/>
          <p:cNvSpPr txBox="1">
            <a:spLocks noChangeArrowheads="1"/>
          </p:cNvSpPr>
          <p:nvPr/>
        </p:nvSpPr>
        <p:spPr bwMode="auto">
          <a:xfrm>
            <a:off x="0" y="1447800"/>
            <a:ext cx="3200400" cy="4876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50000"/>
              <a:buFont typeface="Times" charset="0"/>
              <a:buChar char="•"/>
              <a:defRPr sz="2400">
                <a:solidFill>
                  <a:schemeClr val="tx2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05000"/>
              <a:buChar char="&gt;"/>
              <a:defRPr sz="2000">
                <a:solidFill>
                  <a:schemeClr val="tx2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150000"/>
              <a:buFont typeface="Times" charset="0"/>
              <a:buChar char="-"/>
              <a:defRPr>
                <a:solidFill>
                  <a:schemeClr val="tx2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+mn-lt"/>
                <a:ea typeface="ＭＳ Ｐゴシック" charset="-128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b="0" dirty="0" smtClean="0">
                <a:solidFill>
                  <a:srgbClr val="000000"/>
                </a:solidFill>
                <a:latin typeface="Arial" charset="0"/>
                <a:ea typeface="ＭＳ Ｐゴシック" charset="0"/>
                <a:cs typeface="Times" charset="0"/>
              </a:rPr>
              <a:t>Participants reported strike probability judgments (</a:t>
            </a:r>
            <a:r>
              <a:rPr lang="en-US" b="0" i="1" dirty="0" err="1" smtClean="0">
                <a:solidFill>
                  <a:srgbClr val="000000"/>
                </a:solidFill>
                <a:latin typeface="Arial" charset="0"/>
                <a:ea typeface="ＭＳ Ｐゴシック" charset="0"/>
                <a:cs typeface="Times" charset="0"/>
              </a:rPr>
              <a:t>p</a:t>
            </a:r>
            <a:r>
              <a:rPr lang="en-US" b="0" i="1" baseline="-25000" dirty="0" err="1" smtClean="0">
                <a:solidFill>
                  <a:srgbClr val="000000"/>
                </a:solidFill>
                <a:latin typeface="Arial" charset="0"/>
                <a:ea typeface="ＭＳ Ｐゴシック" charset="0"/>
                <a:cs typeface="Times" charset="0"/>
              </a:rPr>
              <a:t>s</a:t>
            </a:r>
            <a:r>
              <a:rPr lang="en-US" b="0" dirty="0" smtClean="0">
                <a:solidFill>
                  <a:srgbClr val="000000"/>
                </a:solidFill>
                <a:latin typeface="Arial" charset="0"/>
                <a:ea typeface="ＭＳ Ｐゴシック" charset="0"/>
                <a:cs typeface="Times" charset="0"/>
              </a:rPr>
              <a:t>) after viewing tracking maps in which hurricane direction was indicated by</a:t>
            </a:r>
          </a:p>
          <a:p>
            <a:pPr lvl="1">
              <a:buSzPct val="120000"/>
            </a:pPr>
            <a:r>
              <a:rPr lang="en-US" b="0" dirty="0" smtClean="0">
                <a:latin typeface="Arial" charset="0"/>
                <a:ea typeface="ＭＳ Ｐゴシック" charset="0"/>
              </a:rPr>
              <a:t>Forecast track only, </a:t>
            </a:r>
          </a:p>
          <a:p>
            <a:pPr lvl="1">
              <a:buSzPct val="120000"/>
            </a:pPr>
            <a:r>
              <a:rPr lang="en-US" b="0" dirty="0" smtClean="0">
                <a:latin typeface="Arial" charset="0"/>
                <a:ea typeface="ＭＳ Ｐゴシック" charset="0"/>
              </a:rPr>
              <a:t>Uncertainty cone only, or</a:t>
            </a:r>
          </a:p>
          <a:p>
            <a:pPr lvl="1">
              <a:buSzPct val="120000"/>
            </a:pPr>
            <a:r>
              <a:rPr lang="en-US" b="0" dirty="0" smtClean="0">
                <a:latin typeface="Arial" charset="0"/>
                <a:ea typeface="ＭＳ Ｐゴシック" charset="0"/>
              </a:rPr>
              <a:t>Forecast track plus uncertainty cone.</a:t>
            </a:r>
          </a:p>
        </p:txBody>
      </p:sp>
      <p:sp>
        <p:nvSpPr>
          <p:cNvPr id="17432" name="TextBox 41"/>
          <p:cNvSpPr txBox="1">
            <a:spLocks noChangeArrowheads="1"/>
          </p:cNvSpPr>
          <p:nvPr/>
        </p:nvSpPr>
        <p:spPr bwMode="auto">
          <a:xfrm>
            <a:off x="6964723" y="1371600"/>
            <a:ext cx="2179277" cy="55399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900" b="0" dirty="0"/>
              <a:t>Hurricane 1</a:t>
            </a:r>
          </a:p>
          <a:p>
            <a:r>
              <a:rPr lang="en-US" sz="900" b="0" dirty="0"/>
              <a:t>Track Direction:	West</a:t>
            </a:r>
          </a:p>
          <a:p>
            <a:r>
              <a:rPr lang="en-US" sz="900" b="0" dirty="0"/>
              <a:t>Wind Speed:	85 mph (Category 1</a:t>
            </a:r>
            <a:r>
              <a:rPr lang="en-US" sz="1200" b="0" dirty="0"/>
              <a:t>) </a:t>
            </a:r>
          </a:p>
        </p:txBody>
      </p:sp>
      <p:sp>
        <p:nvSpPr>
          <p:cNvPr id="17419" name="Text Box 15"/>
          <p:cNvSpPr txBox="1">
            <a:spLocks noChangeArrowheads="1"/>
          </p:cNvSpPr>
          <p:nvPr/>
        </p:nvSpPr>
        <p:spPr bwMode="auto">
          <a:xfrm>
            <a:off x="6019800" y="6324600"/>
            <a:ext cx="595312" cy="2555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900" b="0" dirty="0">
                <a:solidFill>
                  <a:srgbClr val="000000"/>
                </a:solidFill>
              </a:rPr>
              <a:t>South</a:t>
            </a:r>
          </a:p>
        </p:txBody>
      </p:sp>
      <p:sp>
        <p:nvSpPr>
          <p:cNvPr id="39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457200"/>
            <a:ext cx="7162800" cy="838200"/>
          </a:xfrm>
        </p:spPr>
        <p:txBody>
          <a:bodyPr/>
          <a:lstStyle/>
          <a:p>
            <a:r>
              <a:rPr lang="en-US" sz="2800" dirty="0" smtClean="0">
                <a:latin typeface="Arial" charset="0"/>
                <a:ea typeface="ＭＳ Ｐゴシック" charset="0"/>
                <a:cs typeface="ＭＳ Ｐゴシック" charset="0"/>
              </a:rPr>
              <a:t>Wu et al. (2014)</a:t>
            </a:r>
            <a:endParaRPr lang="en-US" sz="20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extBox 6"/>
          <p:cNvSpPr txBox="1">
            <a:spLocks noChangeArrowheads="1"/>
          </p:cNvSpPr>
          <p:nvPr/>
        </p:nvSpPr>
        <p:spPr bwMode="auto">
          <a:xfrm>
            <a:off x="0" y="1828800"/>
            <a:ext cx="9144000" cy="33528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/>
          </a:p>
        </p:txBody>
      </p:sp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Wu et al. (2014) Results</a:t>
            </a:r>
          </a:p>
        </p:txBody>
      </p:sp>
      <p:sp>
        <p:nvSpPr>
          <p:cNvPr id="19460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fld id="{D57D4579-5DBE-C94F-A18A-CF96F1CCAE7E}" type="slidenum">
              <a:rPr lang="en-US" sz="1400" b="0"/>
              <a:pPr/>
              <a:t>4</a:t>
            </a:fld>
            <a:endParaRPr lang="en-US" sz="1400"/>
          </a:p>
        </p:txBody>
      </p:sp>
      <p:graphicFrame>
        <p:nvGraphicFramePr>
          <p:cNvPr id="11" name="Chart 10"/>
          <p:cNvGraphicFramePr/>
          <p:nvPr/>
        </p:nvGraphicFramePr>
        <p:xfrm>
          <a:off x="342900" y="2178050"/>
          <a:ext cx="8458200" cy="2501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462" name="TextBox 9"/>
          <p:cNvSpPr txBox="1">
            <a:spLocks noChangeArrowheads="1"/>
          </p:cNvSpPr>
          <p:nvPr/>
        </p:nvSpPr>
        <p:spPr bwMode="auto">
          <a:xfrm>
            <a:off x="3081338" y="2590800"/>
            <a:ext cx="5791200" cy="23622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/>
          </a:p>
        </p:txBody>
      </p:sp>
      <p:sp>
        <p:nvSpPr>
          <p:cNvPr id="19463" name="TextBox 8"/>
          <p:cNvSpPr txBox="1">
            <a:spLocks noChangeArrowheads="1"/>
          </p:cNvSpPr>
          <p:nvPr/>
        </p:nvSpPr>
        <p:spPr bwMode="auto">
          <a:xfrm>
            <a:off x="762000" y="4038600"/>
            <a:ext cx="37147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18288" rIns="0" bIns="18288"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000" b="0" dirty="0"/>
              <a:t>Sector</a:t>
            </a:r>
          </a:p>
        </p:txBody>
      </p:sp>
      <p:sp>
        <p:nvSpPr>
          <p:cNvPr id="19464" name="TextBox 10"/>
          <p:cNvSpPr txBox="1">
            <a:spLocks noChangeArrowheads="1"/>
          </p:cNvSpPr>
          <p:nvPr/>
        </p:nvSpPr>
        <p:spPr bwMode="auto">
          <a:xfrm>
            <a:off x="685800" y="4267200"/>
            <a:ext cx="46037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8288" rIns="0" bIns="18288"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000" b="0" dirty="0"/>
              <a:t>Track</a:t>
            </a:r>
          </a:p>
        </p:txBody>
      </p:sp>
      <p:grpSp>
        <p:nvGrpSpPr>
          <p:cNvPr id="19465" name="Group 21"/>
          <p:cNvGrpSpPr>
            <a:grpSpLocks/>
          </p:cNvGrpSpPr>
          <p:nvPr/>
        </p:nvGrpSpPr>
        <p:grpSpPr bwMode="auto">
          <a:xfrm>
            <a:off x="2030413" y="4648200"/>
            <a:ext cx="460375" cy="419100"/>
            <a:chOff x="1981200" y="4648200"/>
            <a:chExt cx="460375" cy="419421"/>
          </a:xfrm>
        </p:grpSpPr>
        <p:sp>
          <p:nvSpPr>
            <p:cNvPr id="19466" name="TextBox 10"/>
            <p:cNvSpPr txBox="1">
              <a:spLocks noChangeArrowheads="1"/>
            </p:cNvSpPr>
            <p:nvPr/>
          </p:nvSpPr>
          <p:spPr bwMode="auto">
            <a:xfrm>
              <a:off x="1981200" y="4876800"/>
              <a:ext cx="460375" cy="190821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18288" rIns="0" bIns="18288">
              <a:spAutoFit/>
            </a:bodyPr>
            <a:lstStyle>
              <a:lvl1pPr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000" b="0">
                  <a:solidFill>
                    <a:srgbClr val="FF0000"/>
                  </a:solidFill>
                </a:rPr>
                <a:t>Track</a:t>
              </a:r>
            </a:p>
          </p:txBody>
        </p:sp>
        <p:cxnSp>
          <p:nvCxnSpPr>
            <p:cNvPr id="19467" name="Straight Arrow Connector 15"/>
            <p:cNvCxnSpPr>
              <a:cxnSpLocks noChangeShapeType="1"/>
              <a:stCxn id="19466" idx="0"/>
            </p:cNvCxnSpPr>
            <p:nvPr/>
          </p:nvCxnSpPr>
          <p:spPr bwMode="auto">
            <a:xfrm rot="16200000" flipV="1">
              <a:off x="2096294" y="4761706"/>
              <a:ext cx="228600" cy="1588"/>
            </a:xfrm>
            <a:prstGeom prst="straightConnector1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2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extBox 6"/>
          <p:cNvSpPr txBox="1">
            <a:spLocks noChangeArrowheads="1"/>
          </p:cNvSpPr>
          <p:nvPr/>
        </p:nvSpPr>
        <p:spPr bwMode="auto">
          <a:xfrm>
            <a:off x="0" y="1828800"/>
            <a:ext cx="9144000" cy="33528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/>
          </a:p>
        </p:txBody>
      </p:sp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Wu et al. (2014) Results</a:t>
            </a:r>
          </a:p>
        </p:txBody>
      </p:sp>
      <p:sp>
        <p:nvSpPr>
          <p:cNvPr id="20484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fld id="{CC24F32E-DFC6-1740-8E98-6B18071D119B}" type="slidenum">
              <a:rPr lang="en-US" sz="1400" b="0"/>
              <a:pPr/>
              <a:t>5</a:t>
            </a:fld>
            <a:endParaRPr lang="en-US" sz="1400"/>
          </a:p>
        </p:txBody>
      </p:sp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770001029"/>
              </p:ext>
            </p:extLst>
          </p:nvPr>
        </p:nvGraphicFramePr>
        <p:xfrm>
          <a:off x="342900" y="2178050"/>
          <a:ext cx="8458200" cy="2501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0486" name="TextBox 8"/>
          <p:cNvSpPr txBox="1">
            <a:spLocks noChangeArrowheads="1"/>
          </p:cNvSpPr>
          <p:nvPr/>
        </p:nvSpPr>
        <p:spPr bwMode="auto">
          <a:xfrm>
            <a:off x="762000" y="4038600"/>
            <a:ext cx="37147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18288" rIns="0" bIns="18288"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000" b="0" dirty="0"/>
              <a:t>Sector</a:t>
            </a:r>
          </a:p>
        </p:txBody>
      </p:sp>
      <p:sp>
        <p:nvSpPr>
          <p:cNvPr id="20487" name="TextBox 10"/>
          <p:cNvSpPr txBox="1">
            <a:spLocks noChangeArrowheads="1"/>
          </p:cNvSpPr>
          <p:nvPr/>
        </p:nvSpPr>
        <p:spPr bwMode="auto">
          <a:xfrm>
            <a:off x="685800" y="4267200"/>
            <a:ext cx="460375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8288" rIns="0" bIns="18288"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000" b="0" dirty="0"/>
              <a:t>Track</a:t>
            </a:r>
          </a:p>
        </p:txBody>
      </p:sp>
      <p:grpSp>
        <p:nvGrpSpPr>
          <p:cNvPr id="20488" name="Group 15"/>
          <p:cNvGrpSpPr>
            <a:grpSpLocks/>
          </p:cNvGrpSpPr>
          <p:nvPr/>
        </p:nvGrpSpPr>
        <p:grpSpPr bwMode="auto">
          <a:xfrm>
            <a:off x="1981200" y="4495800"/>
            <a:ext cx="460375" cy="419100"/>
            <a:chOff x="1932432" y="4724400"/>
            <a:chExt cx="460375" cy="419421"/>
          </a:xfrm>
        </p:grpSpPr>
        <p:sp>
          <p:nvSpPr>
            <p:cNvPr id="20498" name="TextBox 10"/>
            <p:cNvSpPr txBox="1">
              <a:spLocks noChangeArrowheads="1"/>
            </p:cNvSpPr>
            <p:nvPr/>
          </p:nvSpPr>
          <p:spPr bwMode="auto">
            <a:xfrm>
              <a:off x="1932432" y="4953000"/>
              <a:ext cx="460375" cy="190821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18288" rIns="0" bIns="18288">
              <a:spAutoFit/>
            </a:bodyPr>
            <a:lstStyle>
              <a:lvl1pPr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000" b="0">
                  <a:solidFill>
                    <a:srgbClr val="FF0000"/>
                  </a:solidFill>
                </a:rPr>
                <a:t>Track</a:t>
              </a:r>
            </a:p>
          </p:txBody>
        </p:sp>
        <p:cxnSp>
          <p:nvCxnSpPr>
            <p:cNvPr id="20499" name="Straight Arrow Connector 17"/>
            <p:cNvCxnSpPr>
              <a:cxnSpLocks noChangeShapeType="1"/>
              <a:stCxn id="20498" idx="0"/>
            </p:cNvCxnSpPr>
            <p:nvPr/>
          </p:nvCxnSpPr>
          <p:spPr bwMode="auto">
            <a:xfrm rot="16200000" flipV="1">
              <a:off x="2047526" y="4837906"/>
              <a:ext cx="228600" cy="1588"/>
            </a:xfrm>
            <a:prstGeom prst="straightConnector1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0489" name="Group 18"/>
          <p:cNvGrpSpPr>
            <a:grpSpLocks/>
          </p:cNvGrpSpPr>
          <p:nvPr/>
        </p:nvGrpSpPr>
        <p:grpSpPr bwMode="auto">
          <a:xfrm>
            <a:off x="3886200" y="4495800"/>
            <a:ext cx="460375" cy="419100"/>
            <a:chOff x="1981200" y="4648200"/>
            <a:chExt cx="460375" cy="419421"/>
          </a:xfrm>
        </p:grpSpPr>
        <p:sp>
          <p:nvSpPr>
            <p:cNvPr id="20496" name="TextBox 10"/>
            <p:cNvSpPr txBox="1">
              <a:spLocks noChangeArrowheads="1"/>
            </p:cNvSpPr>
            <p:nvPr/>
          </p:nvSpPr>
          <p:spPr bwMode="auto">
            <a:xfrm>
              <a:off x="1981200" y="4876800"/>
              <a:ext cx="460375" cy="190821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18288" rIns="0" bIns="18288">
              <a:spAutoFit/>
            </a:bodyPr>
            <a:lstStyle>
              <a:lvl1pPr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000" b="0">
                  <a:solidFill>
                    <a:srgbClr val="FF0000"/>
                  </a:solidFill>
                </a:rPr>
                <a:t>Track</a:t>
              </a:r>
            </a:p>
          </p:txBody>
        </p:sp>
        <p:cxnSp>
          <p:nvCxnSpPr>
            <p:cNvPr id="20497" name="Straight Arrow Connector 20"/>
            <p:cNvCxnSpPr>
              <a:cxnSpLocks noChangeShapeType="1"/>
            </p:cNvCxnSpPr>
            <p:nvPr/>
          </p:nvCxnSpPr>
          <p:spPr bwMode="auto">
            <a:xfrm rot="16200000" flipV="1">
              <a:off x="2118360" y="4761706"/>
              <a:ext cx="228600" cy="1588"/>
            </a:xfrm>
            <a:prstGeom prst="straightConnector1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0490" name="Group 21"/>
          <p:cNvGrpSpPr>
            <a:grpSpLocks/>
          </p:cNvGrpSpPr>
          <p:nvPr/>
        </p:nvGrpSpPr>
        <p:grpSpPr bwMode="auto">
          <a:xfrm>
            <a:off x="5791200" y="4495800"/>
            <a:ext cx="460375" cy="419100"/>
            <a:chOff x="1981200" y="4648200"/>
            <a:chExt cx="460375" cy="419421"/>
          </a:xfrm>
        </p:grpSpPr>
        <p:sp>
          <p:nvSpPr>
            <p:cNvPr id="20494" name="TextBox 10"/>
            <p:cNvSpPr txBox="1">
              <a:spLocks noChangeArrowheads="1"/>
            </p:cNvSpPr>
            <p:nvPr/>
          </p:nvSpPr>
          <p:spPr bwMode="auto">
            <a:xfrm>
              <a:off x="1981200" y="4876800"/>
              <a:ext cx="460375" cy="190821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18288" rIns="0" bIns="18288">
              <a:spAutoFit/>
            </a:bodyPr>
            <a:lstStyle>
              <a:lvl1pPr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000" b="0">
                  <a:solidFill>
                    <a:srgbClr val="FF0000"/>
                  </a:solidFill>
                </a:rPr>
                <a:t>Track</a:t>
              </a:r>
            </a:p>
          </p:txBody>
        </p:sp>
        <p:cxnSp>
          <p:nvCxnSpPr>
            <p:cNvPr id="20495" name="Straight Arrow Connector 23"/>
            <p:cNvCxnSpPr>
              <a:cxnSpLocks noChangeShapeType="1"/>
              <a:stCxn id="20494" idx="0"/>
            </p:cNvCxnSpPr>
            <p:nvPr/>
          </p:nvCxnSpPr>
          <p:spPr bwMode="auto">
            <a:xfrm rot="16200000" flipV="1">
              <a:off x="2096294" y="4761706"/>
              <a:ext cx="228600" cy="1588"/>
            </a:xfrm>
            <a:prstGeom prst="straightConnector1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0491" name="Group 24"/>
          <p:cNvGrpSpPr>
            <a:grpSpLocks/>
          </p:cNvGrpSpPr>
          <p:nvPr/>
        </p:nvGrpSpPr>
        <p:grpSpPr bwMode="auto">
          <a:xfrm>
            <a:off x="7696200" y="4495800"/>
            <a:ext cx="460375" cy="419100"/>
            <a:chOff x="1981200" y="4648200"/>
            <a:chExt cx="460375" cy="419421"/>
          </a:xfrm>
        </p:grpSpPr>
        <p:sp>
          <p:nvSpPr>
            <p:cNvPr id="20492" name="TextBox 10"/>
            <p:cNvSpPr txBox="1">
              <a:spLocks noChangeArrowheads="1"/>
            </p:cNvSpPr>
            <p:nvPr/>
          </p:nvSpPr>
          <p:spPr bwMode="auto">
            <a:xfrm>
              <a:off x="1981200" y="4876800"/>
              <a:ext cx="460375" cy="190821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18288" rIns="0" bIns="18288">
              <a:spAutoFit/>
            </a:bodyPr>
            <a:lstStyle>
              <a:lvl1pPr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1000" b="0">
                  <a:solidFill>
                    <a:srgbClr val="FF0000"/>
                  </a:solidFill>
                </a:rPr>
                <a:t>Track</a:t>
              </a:r>
            </a:p>
          </p:txBody>
        </p:sp>
        <p:cxnSp>
          <p:nvCxnSpPr>
            <p:cNvPr id="20493" name="Straight Arrow Connector 26"/>
            <p:cNvCxnSpPr>
              <a:cxnSpLocks noChangeShapeType="1"/>
              <a:stCxn id="20492" idx="0"/>
            </p:cNvCxnSpPr>
            <p:nvPr/>
          </p:nvCxnSpPr>
          <p:spPr bwMode="auto">
            <a:xfrm rot="16200000" flipV="1">
              <a:off x="2096294" y="4761706"/>
              <a:ext cx="228600" cy="1588"/>
            </a:xfrm>
            <a:prstGeom prst="straightConnector1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0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Cox et al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. (2013)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Participants viewed uncertainty cones or track ensembles.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 </a:t>
            </a:r>
            <a:r>
              <a:rPr lang="en-US" altLang="ja-JP" i="1" dirty="0" smtClean="0">
                <a:latin typeface="Arial" charset="0"/>
                <a:ea typeface="ＭＳ Ｐゴシック" charset="0"/>
                <a:cs typeface="ＭＳ Ｐゴシック" charset="0"/>
              </a:rPr>
              <a:t>track </a:t>
            </a:r>
            <a:r>
              <a:rPr lang="en-US" i="1" dirty="0">
                <a:latin typeface="Arial" charset="0"/>
                <a:ea typeface="ＭＳ Ｐゴシック" charset="0"/>
                <a:cs typeface="ＭＳ Ｐゴシック" charset="0"/>
              </a:rPr>
              <a:t>ensemble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ja-JP" dirty="0" smtClean="0">
                <a:latin typeface="Arial" charset="0"/>
                <a:ea typeface="ＭＳ Ｐゴシック" charset="0"/>
                <a:cs typeface="ＭＳ Ｐゴシック" charset="0"/>
              </a:rPr>
              <a:t>is a representative set of hurricane </a:t>
            </a:r>
            <a:r>
              <a:rPr lang="en-US" altLang="ja-JP" dirty="0">
                <a:latin typeface="Arial" charset="0"/>
                <a:ea typeface="ＭＳ Ｐゴシック" charset="0"/>
                <a:cs typeface="ＭＳ Ｐゴシック" charset="0"/>
              </a:rPr>
              <a:t>tracks that </a:t>
            </a:r>
            <a:r>
              <a:rPr lang="en-US" altLang="ja-JP" dirty="0" smtClean="0">
                <a:latin typeface="Arial" charset="0"/>
                <a:ea typeface="ＭＳ Ｐゴシック" charset="0"/>
                <a:cs typeface="ＭＳ Ｐゴシック" charset="0"/>
              </a:rPr>
              <a:t>could potentially occur</a:t>
            </a:r>
            <a:r>
              <a:rPr lang="en-US" altLang="ja-JP" dirty="0">
                <a:latin typeface="Arial" charset="0"/>
                <a:ea typeface="ＭＳ Ｐゴシック" charset="0"/>
                <a:cs typeface="ＭＳ Ｐゴシック" charset="0"/>
              </a:rPr>
              <a:t>, given the past history of Gulf hurricanes.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Each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track is displayed and gradually disappears while additional tracks are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randomly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generated from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the historical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distribution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of track directions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.</a:t>
            </a:r>
          </a:p>
        </p:txBody>
      </p:sp>
      <p:sp>
        <p:nvSpPr>
          <p:cNvPr id="22532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fld id="{35466095-B500-154E-8311-84890F986BB9}" type="slidenum">
              <a:rPr lang="en-US" sz="1400" b="0"/>
              <a:pPr/>
              <a:t>6</a:t>
            </a:fld>
            <a:endParaRPr lang="en-US" sz="140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5602" name="Content Placeholder 5" descr="LinesChip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821" r="-13821"/>
          <a:stretch>
            <a:fillRect/>
          </a:stretch>
        </p:blipFill>
        <p:spPr>
          <a:xfrm>
            <a:off x="-1295400" y="0"/>
            <a:ext cx="11734800" cy="6858000"/>
          </a:xfrm>
        </p:spPr>
      </p:pic>
      <p:sp>
        <p:nvSpPr>
          <p:cNvPr id="2560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fld id="{A97BE927-CE62-0246-A5C9-AB864239A55E}" type="slidenum">
              <a:rPr lang="en-US" sz="1400" b="0"/>
              <a:pPr/>
              <a:t>7</a:t>
            </a:fld>
            <a:endParaRPr lang="en-US" sz="1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extBox 7"/>
          <p:cNvSpPr txBox="1">
            <a:spLocks noChangeArrowheads="1"/>
          </p:cNvSpPr>
          <p:nvPr/>
        </p:nvSpPr>
        <p:spPr bwMode="auto">
          <a:xfrm>
            <a:off x="0" y="1828800"/>
            <a:ext cx="9144000" cy="403860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/>
          </a:p>
        </p:txBody>
      </p:sp>
      <p:pic>
        <p:nvPicPr>
          <p:cNvPr id="27650" name="Picture 5" descr="case-1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0"/>
            <a:ext cx="441960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Cox et al. (2013) Results</a:t>
            </a:r>
          </a:p>
        </p:txBody>
      </p:sp>
      <p:sp>
        <p:nvSpPr>
          <p:cNvPr id="2765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fld id="{D674132F-18BC-954C-B08D-B0916C26C8AE}" type="slidenum">
              <a:rPr lang="en-US" sz="1400" b="0"/>
              <a:pPr/>
              <a:t>8</a:t>
            </a:fld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91440" y="3127248"/>
            <a:ext cx="338554" cy="1133220"/>
          </a:xfrm>
          <a:prstGeom prst="rect">
            <a:avLst/>
          </a:prstGeom>
          <a:solidFill>
            <a:schemeClr val="tx1"/>
          </a:solidFill>
        </p:spPr>
        <p:txBody>
          <a:bodyPr vert="vert270" wrap="none">
            <a:spAutoFit/>
          </a:bodyPr>
          <a:lstStyle/>
          <a:p>
            <a:pPr>
              <a:defRPr/>
            </a:pPr>
            <a:r>
              <a:rPr lang="en-US" sz="1000" b="0" dirty="0">
                <a:latin typeface="Arial" pitchFamily="-84" charset="0"/>
                <a:ea typeface="+mn-ea"/>
                <a:cs typeface="+mn-cs"/>
              </a:rPr>
              <a:t>Judged probability</a:t>
            </a:r>
          </a:p>
        </p:txBody>
      </p:sp>
      <p:pic>
        <p:nvPicPr>
          <p:cNvPr id="27655" name="Picture 10" descr="case-4-eps-converted-t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524000"/>
            <a:ext cx="464820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480560" y="3124200"/>
            <a:ext cx="338554" cy="1133220"/>
          </a:xfrm>
          <a:prstGeom prst="rect">
            <a:avLst/>
          </a:prstGeom>
          <a:solidFill>
            <a:schemeClr val="tx1"/>
          </a:solidFill>
        </p:spPr>
        <p:txBody>
          <a:bodyPr vert="vert270" wrap="none">
            <a:spAutoFit/>
          </a:bodyPr>
          <a:lstStyle/>
          <a:p>
            <a:pPr>
              <a:defRPr/>
            </a:pPr>
            <a:r>
              <a:rPr lang="en-US" sz="1000" b="0" dirty="0">
                <a:latin typeface="Arial" pitchFamily="-84" charset="0"/>
                <a:ea typeface="+mn-ea"/>
                <a:cs typeface="+mn-cs"/>
              </a:rPr>
              <a:t>Judged probability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5791201"/>
            <a:ext cx="472440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0" dirty="0" smtClean="0"/>
              <a:t>Most similar scenario</a:t>
            </a:r>
            <a:endParaRPr lang="en-US" sz="1200" b="0" dirty="0"/>
          </a:p>
        </p:txBody>
      </p:sp>
      <p:sp>
        <p:nvSpPr>
          <p:cNvPr id="11" name="TextBox 10"/>
          <p:cNvSpPr txBox="1"/>
          <p:nvPr/>
        </p:nvSpPr>
        <p:spPr>
          <a:xfrm>
            <a:off x="4724400" y="5791200"/>
            <a:ext cx="441960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0" dirty="0" smtClean="0"/>
              <a:t>Least similar scenario</a:t>
            </a:r>
            <a:endParaRPr lang="en-US" sz="1200" b="0" dirty="0"/>
          </a:p>
        </p:txBody>
      </p:sp>
      <p:sp>
        <p:nvSpPr>
          <p:cNvPr id="12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Wu et al. (</a:t>
            </a:r>
            <a:r>
              <a:rPr lang="en-US" dirty="0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2015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, a, b)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Wu et al. examined information search, </a:t>
            </a:r>
            <a:r>
              <a:rPr lang="en-US" i="1" dirty="0" err="1" smtClean="0">
                <a:latin typeface="Arial" charset="0"/>
                <a:ea typeface="ＭＳ Ｐゴシック" charset="0"/>
                <a:cs typeface="ＭＳ Ｐゴシック" charset="0"/>
              </a:rPr>
              <a:t>p</a:t>
            </a:r>
            <a:r>
              <a:rPr lang="en-US" i="1" baseline="-25000" dirty="0" err="1" smtClean="0">
                <a:latin typeface="Arial" charset="0"/>
                <a:ea typeface="ＭＳ Ｐゴシック" charset="0"/>
                <a:cs typeface="ＭＳ Ｐゴシック" charset="0"/>
              </a:rPr>
              <a:t>s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 judgments, and protective action recommendations using </a:t>
            </a:r>
            <a:r>
              <a:rPr lang="en-US" i="1" dirty="0" err="1" smtClean="0">
                <a:latin typeface="Arial" charset="0"/>
                <a:ea typeface="ＭＳ Ｐゴシック" charset="0"/>
                <a:cs typeface="ＭＳ Ｐゴシック" charset="0"/>
              </a:rPr>
              <a:t>DynaSearch</a:t>
            </a:r>
            <a:r>
              <a:rPr lang="en-US" i="1" dirty="0" smtClean="0">
                <a:latin typeface="Arial" charset="0"/>
                <a:ea typeface="ＭＳ Ｐゴシック" charset="0"/>
                <a:cs typeface="ＭＳ Ｐゴシック" charset="0"/>
              </a:rPr>
              <a:t>,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 a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computer system for studying </a:t>
            </a:r>
            <a:r>
              <a:rPr lang="en-US" altLang="ja-JP" dirty="0" smtClean="0">
                <a:latin typeface="Arial" charset="0"/>
                <a:ea typeface="ＭＳ Ｐゴシック" charset="0"/>
                <a:cs typeface="ＭＳ Ｐゴシック" charset="0"/>
              </a:rPr>
              <a:t>dynamic decision tasks.</a:t>
            </a:r>
            <a:endParaRPr lang="en-US" altLang="ja-JP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i="1" dirty="0" err="1">
                <a:latin typeface="Arial" charset="0"/>
                <a:ea typeface="ＭＳ Ｐゴシック" charset="0"/>
              </a:rPr>
              <a:t>DynaSearch</a:t>
            </a:r>
            <a:r>
              <a:rPr lang="en-US" dirty="0">
                <a:latin typeface="Arial" charset="0"/>
                <a:ea typeface="ＭＳ Ｐゴシック" charset="0"/>
              </a:rPr>
              <a:t> can display </a:t>
            </a:r>
            <a:r>
              <a:rPr lang="en-US" dirty="0" smtClean="0">
                <a:latin typeface="Arial" charset="0"/>
                <a:ea typeface="ＭＳ Ｐゴシック" charset="0"/>
              </a:rPr>
              <a:t>graphic </a:t>
            </a:r>
            <a:r>
              <a:rPr lang="en-US" dirty="0">
                <a:latin typeface="Arial" charset="0"/>
                <a:ea typeface="ＭＳ Ｐゴシック" charset="0"/>
              </a:rPr>
              <a:t>(e.g., maps), </a:t>
            </a:r>
            <a:r>
              <a:rPr lang="en-US" dirty="0" smtClean="0">
                <a:latin typeface="Arial" charset="0"/>
                <a:ea typeface="ＭＳ Ｐゴシック" charset="0"/>
              </a:rPr>
              <a:t>tabular, </a:t>
            </a:r>
            <a:r>
              <a:rPr lang="en-US" dirty="0">
                <a:latin typeface="Arial" charset="0"/>
                <a:ea typeface="ＭＳ Ｐゴシック" charset="0"/>
              </a:rPr>
              <a:t>and </a:t>
            </a:r>
            <a:r>
              <a:rPr lang="en-US" dirty="0" smtClean="0">
                <a:latin typeface="Arial" charset="0"/>
                <a:ea typeface="ＭＳ Ｐゴシック" charset="0"/>
              </a:rPr>
              <a:t>textual information. </a:t>
            </a:r>
            <a:endParaRPr lang="en-US" dirty="0">
              <a:latin typeface="Arial" charset="0"/>
              <a:ea typeface="ＭＳ Ｐゴシック" charset="0"/>
            </a:endParaRP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Display content is made visible by clicking/holding on the desired information element</a:t>
            </a:r>
            <a:r>
              <a:rPr lang="en-US" dirty="0" smtClean="0">
                <a:latin typeface="Arial" charset="0"/>
                <a:ea typeface="ＭＳ Ｐゴシック" charset="0"/>
              </a:rPr>
              <a:t>.</a:t>
            </a:r>
          </a:p>
          <a:p>
            <a:pPr lvl="1"/>
            <a:r>
              <a:rPr lang="en-US" i="1" dirty="0" err="1">
                <a:latin typeface="Arial" charset="0"/>
                <a:ea typeface="ＭＳ Ｐゴシック" charset="0"/>
              </a:rPr>
              <a:t>DynaSearch</a:t>
            </a:r>
            <a:r>
              <a:rPr lang="en-US" dirty="0">
                <a:latin typeface="Arial" charset="0"/>
                <a:ea typeface="ＭＳ Ｐゴシック" charset="0"/>
              </a:rPr>
              <a:t> is a useful alternative to eye-tracking methods </a:t>
            </a:r>
            <a:r>
              <a:rPr lang="en-US" dirty="0" smtClean="0">
                <a:latin typeface="Arial" charset="0"/>
                <a:ea typeface="ＭＳ Ｐゴシック" charset="0"/>
              </a:rPr>
              <a:t>because </a:t>
            </a:r>
            <a:r>
              <a:rPr lang="en-US" dirty="0">
                <a:latin typeface="Arial" charset="0"/>
                <a:ea typeface="ＭＳ Ｐゴシック" charset="0"/>
              </a:rPr>
              <a:t>it can be used to conduct Internet experiments</a:t>
            </a:r>
            <a:r>
              <a:rPr lang="en-US" dirty="0" smtClean="0">
                <a:latin typeface="Arial" charset="0"/>
                <a:ea typeface="ＭＳ Ｐゴシック" charset="0"/>
              </a:rPr>
              <a:t>.</a:t>
            </a:r>
            <a:endParaRPr lang="en-US" dirty="0">
              <a:latin typeface="Arial" charset="0"/>
              <a:ea typeface="ＭＳ Ｐゴシック" charset="0"/>
            </a:endParaRP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8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fld id="{1B5EB380-CD3B-A044-9C57-D1A417F7F833}" type="slidenum">
              <a:rPr lang="en-US" sz="1400" b="0"/>
              <a:pPr/>
              <a:t>9</a:t>
            </a:fld>
            <a:endParaRPr lang="en-US" sz="140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667000" y="6248400"/>
            <a:ext cx="3581400" cy="4572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University </a:t>
            </a:r>
            <a:r>
              <a:rPr lang="en-US" dirty="0"/>
              <a:t>of Washington Institute for Hazards Mitigation Planning and Research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3½ Floppy (A:)">
  <a:themeElements>
    <a:clrScheme name="">
      <a:dk1>
        <a:srgbClr val="919191"/>
      </a:dk1>
      <a:lt1>
        <a:srgbClr val="FFFFFF"/>
      </a:lt1>
      <a:dk2>
        <a:srgbClr val="527C80"/>
      </a:dk2>
      <a:lt2>
        <a:srgbClr val="000000"/>
      </a:lt2>
      <a:accent1>
        <a:srgbClr val="000000"/>
      </a:accent1>
      <a:accent2>
        <a:srgbClr val="00AE00"/>
      </a:accent2>
      <a:accent3>
        <a:srgbClr val="B3BFC0"/>
      </a:accent3>
      <a:accent4>
        <a:srgbClr val="DADADA"/>
      </a:accent4>
      <a:accent5>
        <a:srgbClr val="AAAAAA"/>
      </a:accent5>
      <a:accent6>
        <a:srgbClr val="009D00"/>
      </a:accent6>
      <a:hlink>
        <a:srgbClr val="FC0128"/>
      </a:hlink>
      <a:folHlink>
        <a:srgbClr val="CECECE"/>
      </a:folHlink>
    </a:clrScheme>
    <a:fontScheme name="3½ Floppy (A:)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63DE8"/>
        </a:solidFill>
        <a:ln w="1270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0488" tIns="44450" rIns="90488" bIns="4445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2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63DE8"/>
        </a:solidFill>
        <a:ln w="1270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0488" tIns="44450" rIns="90488" bIns="4445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2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3½ Floppy (A: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½ Floppy (A:)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½ Floppy (A:)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½ Floppy (A:)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½ Floppy (A:)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½ Floppy (A:)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½ Floppy (A:)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">
    <a:dk1>
      <a:srgbClr val="919191"/>
    </a:dk1>
    <a:lt1>
      <a:srgbClr val="FFFFFF"/>
    </a:lt1>
    <a:dk2>
      <a:srgbClr val="527C80"/>
    </a:dk2>
    <a:lt2>
      <a:srgbClr val="000000"/>
    </a:lt2>
    <a:accent1>
      <a:srgbClr val="000000"/>
    </a:accent1>
    <a:accent2>
      <a:srgbClr val="00AE00"/>
    </a:accent2>
    <a:accent3>
      <a:srgbClr val="B3BFC0"/>
    </a:accent3>
    <a:accent4>
      <a:srgbClr val="DADADA"/>
    </a:accent4>
    <a:accent5>
      <a:srgbClr val="AAAAAA"/>
    </a:accent5>
    <a:accent6>
      <a:srgbClr val="009D00"/>
    </a:accent6>
    <a:hlink>
      <a:srgbClr val="FC0128"/>
    </a:hlink>
    <a:folHlink>
      <a:srgbClr val="CECECE"/>
    </a:folHlink>
  </a:clrScheme>
  <a:fontScheme name="3½ Floppy (A:)">
    <a:majorFont>
      <a:latin typeface="Arial"/>
      <a:ea typeface=""/>
      <a:cs typeface=""/>
    </a:majorFont>
    <a:minorFont>
      <a:latin typeface="Arial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">
    <a:dk1>
      <a:srgbClr val="919191"/>
    </a:dk1>
    <a:lt1>
      <a:srgbClr val="FFFFFF"/>
    </a:lt1>
    <a:dk2>
      <a:srgbClr val="527C80"/>
    </a:dk2>
    <a:lt2>
      <a:srgbClr val="000000"/>
    </a:lt2>
    <a:accent1>
      <a:srgbClr val="000000"/>
    </a:accent1>
    <a:accent2>
      <a:srgbClr val="00AE00"/>
    </a:accent2>
    <a:accent3>
      <a:srgbClr val="B3BFC0"/>
    </a:accent3>
    <a:accent4>
      <a:srgbClr val="DADADA"/>
    </a:accent4>
    <a:accent5>
      <a:srgbClr val="AAAAAA"/>
    </a:accent5>
    <a:accent6>
      <a:srgbClr val="009D00"/>
    </a:accent6>
    <a:hlink>
      <a:srgbClr val="FC0128"/>
    </a:hlink>
    <a:folHlink>
      <a:srgbClr val="CECECE"/>
    </a:folHlink>
  </a:clrScheme>
  <a:fontScheme name="3½ Floppy (A:)">
    <a:majorFont>
      <a:latin typeface="Arial"/>
      <a:ea typeface=""/>
      <a:cs typeface=""/>
    </a:majorFont>
    <a:minorFont>
      <a:latin typeface="Arial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">
    <a:dk1>
      <a:srgbClr val="919191"/>
    </a:dk1>
    <a:lt1>
      <a:srgbClr val="FFFFFF"/>
    </a:lt1>
    <a:dk2>
      <a:srgbClr val="527C80"/>
    </a:dk2>
    <a:lt2>
      <a:srgbClr val="000000"/>
    </a:lt2>
    <a:accent1>
      <a:srgbClr val="000000"/>
    </a:accent1>
    <a:accent2>
      <a:srgbClr val="00AE00"/>
    </a:accent2>
    <a:accent3>
      <a:srgbClr val="B3BFC0"/>
    </a:accent3>
    <a:accent4>
      <a:srgbClr val="DADADA"/>
    </a:accent4>
    <a:accent5>
      <a:srgbClr val="AAAAAA"/>
    </a:accent5>
    <a:accent6>
      <a:srgbClr val="009D00"/>
    </a:accent6>
    <a:hlink>
      <a:srgbClr val="FC0128"/>
    </a:hlink>
    <a:folHlink>
      <a:srgbClr val="CECECE"/>
    </a:folHlink>
  </a:clrScheme>
  <a:fontScheme name="3½ Floppy (A:)">
    <a:majorFont>
      <a:latin typeface="Arial"/>
      <a:ea typeface=""/>
      <a:cs typeface=""/>
    </a:majorFont>
    <a:minorFont>
      <a:latin typeface="Arial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24029</TotalTime>
  <Pages>56</Pages>
  <Words>1825</Words>
  <Application>Microsoft Macintosh PowerPoint</Application>
  <PresentationFormat>On-screen Show (4:3)</PresentationFormat>
  <Paragraphs>179</Paragraphs>
  <Slides>23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3½ Floppy (A:)</vt:lpstr>
      <vt:lpstr>Visualizing Uncertainty  About Environmental Hazards</vt:lpstr>
      <vt:lpstr>Hurricane Uncertainty Cones</vt:lpstr>
      <vt:lpstr>Wu et al. (2014)</vt:lpstr>
      <vt:lpstr>Wu et al. (2014) Results</vt:lpstr>
      <vt:lpstr>Wu et al. (2014) Results</vt:lpstr>
      <vt:lpstr>Cox et al. (2013)</vt:lpstr>
      <vt:lpstr>PowerPoint Presentation</vt:lpstr>
      <vt:lpstr>Cox et al. (2013) Results</vt:lpstr>
      <vt:lpstr>Wu et al. (2015, a, b)</vt:lpstr>
      <vt:lpstr>DynaSearch Forecast Advisory  Information Display</vt:lpstr>
      <vt:lpstr>Mean ps for Hurricane A (Brownsville) </vt:lpstr>
      <vt:lpstr>Protective Action Recommendations  for Cameron County (Brownsville) </vt:lpstr>
      <vt:lpstr>Tornado Warning Polygons</vt:lpstr>
      <vt:lpstr>Tornado Warning Polygons</vt:lpstr>
      <vt:lpstr>Ash et al. (2014)  Three Forms of Polygons</vt:lpstr>
      <vt:lpstr>Ash et al. (2014) Results</vt:lpstr>
      <vt:lpstr>Lindell et al. (2015)</vt:lpstr>
      <vt:lpstr>Overall Conclusions</vt:lpstr>
      <vt:lpstr>Future Research Needs</vt:lpstr>
      <vt:lpstr>References</vt:lpstr>
      <vt:lpstr>References</vt:lpstr>
      <vt:lpstr>References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 STATE EMERGENCY MANAGEMENT COUNCIL MEETING JULY 10, 1996</dc:title>
  <dc:creator>EMERGENCY MANAGEMENT SERVICE</dc:creator>
  <cp:lastModifiedBy>Michael Lindell</cp:lastModifiedBy>
  <cp:revision>1034</cp:revision>
  <cp:lastPrinted>2015-07-02T00:46:57Z</cp:lastPrinted>
  <dcterms:created xsi:type="dcterms:W3CDTF">2013-03-27T12:14:26Z</dcterms:created>
  <dcterms:modified xsi:type="dcterms:W3CDTF">2015-10-26T15:47:43Z</dcterms:modified>
</cp:coreProperties>
</file>